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0" r:id="rId2"/>
    <p:sldMasterId id="2147483675" r:id="rId3"/>
    <p:sldMasterId id="2147483690" r:id="rId4"/>
    <p:sldMasterId id="2147483695" r:id="rId5"/>
  </p:sldMasterIdLst>
  <p:notesMasterIdLst>
    <p:notesMasterId r:id="rId102"/>
  </p:notesMasterIdLst>
  <p:sldIdLst>
    <p:sldId id="1061" r:id="rId6"/>
    <p:sldId id="1062" r:id="rId7"/>
    <p:sldId id="1071" r:id="rId8"/>
    <p:sldId id="1114" r:id="rId9"/>
    <p:sldId id="1124" r:id="rId10"/>
    <p:sldId id="1120" r:id="rId11"/>
    <p:sldId id="1115" r:id="rId12"/>
    <p:sldId id="1116" r:id="rId13"/>
    <p:sldId id="1117" r:id="rId14"/>
    <p:sldId id="1118" r:id="rId15"/>
    <p:sldId id="1119" r:id="rId16"/>
    <p:sldId id="1113" r:id="rId17"/>
    <p:sldId id="1126" r:id="rId18"/>
    <p:sldId id="1106" r:id="rId19"/>
    <p:sldId id="1122" r:id="rId20"/>
    <p:sldId id="1125" r:id="rId21"/>
    <p:sldId id="1131" r:id="rId22"/>
    <p:sldId id="1133" r:id="rId23"/>
    <p:sldId id="1134" r:id="rId24"/>
    <p:sldId id="1128" r:id="rId25"/>
    <p:sldId id="1129" r:id="rId26"/>
    <p:sldId id="1130" r:id="rId27"/>
    <p:sldId id="1143" r:id="rId28"/>
    <p:sldId id="1144" r:id="rId29"/>
    <p:sldId id="1141" r:id="rId30"/>
    <p:sldId id="1142" r:id="rId31"/>
    <p:sldId id="1135" r:id="rId32"/>
    <p:sldId id="1139" r:id="rId33"/>
    <p:sldId id="1140" r:id="rId34"/>
    <p:sldId id="1138" r:id="rId35"/>
    <p:sldId id="1136" r:id="rId36"/>
    <p:sldId id="1137" r:id="rId37"/>
    <p:sldId id="1145" r:id="rId38"/>
    <p:sldId id="1148" r:id="rId39"/>
    <p:sldId id="1147" r:id="rId40"/>
    <p:sldId id="1153" r:id="rId41"/>
    <p:sldId id="1154" r:id="rId42"/>
    <p:sldId id="1149" r:id="rId43"/>
    <p:sldId id="1152" r:id="rId44"/>
    <p:sldId id="1151" r:id="rId45"/>
    <p:sldId id="1150" r:id="rId46"/>
    <p:sldId id="1123" r:id="rId47"/>
    <p:sldId id="1108" r:id="rId48"/>
    <p:sldId id="1109" r:id="rId49"/>
    <p:sldId id="1104" r:id="rId50"/>
    <p:sldId id="1093" r:id="rId51"/>
    <p:sldId id="1094" r:id="rId52"/>
    <p:sldId id="1095" r:id="rId53"/>
    <p:sldId id="1096" r:id="rId54"/>
    <p:sldId id="1097" r:id="rId55"/>
    <p:sldId id="1098" r:id="rId56"/>
    <p:sldId id="1099" r:id="rId57"/>
    <p:sldId id="1100" r:id="rId58"/>
    <p:sldId id="1101" r:id="rId59"/>
    <p:sldId id="1102" r:id="rId60"/>
    <p:sldId id="1103" r:id="rId61"/>
    <p:sldId id="1161" r:id="rId62"/>
    <p:sldId id="1162" r:id="rId63"/>
    <p:sldId id="1092" r:id="rId64"/>
    <p:sldId id="1157" r:id="rId65"/>
    <p:sldId id="1159" r:id="rId66"/>
    <p:sldId id="1158" r:id="rId67"/>
    <p:sldId id="1160" r:id="rId68"/>
    <p:sldId id="1163" r:id="rId69"/>
    <p:sldId id="1016" r:id="rId70"/>
    <p:sldId id="1091" r:id="rId71"/>
    <p:sldId id="1155" r:id="rId72"/>
    <p:sldId id="1156" r:id="rId73"/>
    <p:sldId id="1073" r:id="rId74"/>
    <p:sldId id="1074" r:id="rId75"/>
    <p:sldId id="1044" r:id="rId76"/>
    <p:sldId id="1045" r:id="rId77"/>
    <p:sldId id="1046" r:id="rId78"/>
    <p:sldId id="1003" r:id="rId79"/>
    <p:sldId id="1048" r:id="rId80"/>
    <p:sldId id="1049" r:id="rId81"/>
    <p:sldId id="1042" r:id="rId82"/>
    <p:sldId id="1004" r:id="rId83"/>
    <p:sldId id="1078" r:id="rId84"/>
    <p:sldId id="1079" r:id="rId85"/>
    <p:sldId id="1090" r:id="rId86"/>
    <p:sldId id="1088" r:id="rId87"/>
    <p:sldId id="1089" r:id="rId88"/>
    <p:sldId id="1083" r:id="rId89"/>
    <p:sldId id="1084" r:id="rId90"/>
    <p:sldId id="1010" r:id="rId91"/>
    <p:sldId id="1030" r:id="rId92"/>
    <p:sldId id="1080" r:id="rId93"/>
    <p:sldId id="1081" r:id="rId94"/>
    <p:sldId id="1082" r:id="rId95"/>
    <p:sldId id="1022" r:id="rId96"/>
    <p:sldId id="1023" r:id="rId97"/>
    <p:sldId id="1032" r:id="rId98"/>
    <p:sldId id="1031" r:id="rId99"/>
    <p:sldId id="997" r:id="rId100"/>
    <p:sldId id="1017" r:id="rId101"/>
  </p:sldIdLst>
  <p:sldSz cx="9906000" cy="6858000" type="A4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0D3413B-5C93-4424-9F14-6BAF5A91B253}">
          <p14:sldIdLst>
            <p14:sldId id="1061"/>
            <p14:sldId id="1062"/>
            <p14:sldId id="1071"/>
          </p14:sldIdLst>
        </p14:section>
        <p14:section name="메뉴" id="{54014723-8350-46F9-B9A6-44A5F6D099A2}">
          <p14:sldIdLst>
            <p14:sldId id="1114"/>
            <p14:sldId id="1124"/>
            <p14:sldId id="1120"/>
            <p14:sldId id="1115"/>
            <p14:sldId id="1116"/>
            <p14:sldId id="1117"/>
            <p14:sldId id="1118"/>
            <p14:sldId id="1119"/>
            <p14:sldId id="1113"/>
            <p14:sldId id="1126"/>
            <p14:sldId id="1106"/>
            <p14:sldId id="1122"/>
            <p14:sldId id="1125"/>
          </p14:sldIdLst>
        </p14:section>
        <p14:section name="대리점 관리" id="{ED635F72-47FC-469E-93F9-F09FC2B2F34B}">
          <p14:sldIdLst>
            <p14:sldId id="1131"/>
            <p14:sldId id="1133"/>
            <p14:sldId id="1134"/>
          </p14:sldIdLst>
        </p14:section>
        <p14:section name="BLE 단말기 관리" id="{0D40ED00-91EC-40AE-B2F4-747F5B1ADD4F}">
          <p14:sldIdLst>
            <p14:sldId id="1128"/>
            <p14:sldId id="1129"/>
            <p14:sldId id="1130"/>
          </p14:sldIdLst>
        </p14:section>
        <p14:section name="배차 내역 관리" id="{100B21DC-98E6-48A3-83B1-868EF12165B9}">
          <p14:sldIdLst>
            <p14:sldId id="1143"/>
            <p14:sldId id="1144"/>
          </p14:sldIdLst>
        </p14:section>
        <p14:section name="권역관리" id="{C8F625C1-18FD-4CBD-A5C0-604B85AC2E58}">
          <p14:sldIdLst>
            <p14:sldId id="1141"/>
            <p14:sldId id="1142"/>
          </p14:sldIdLst>
        </p14:section>
        <p14:section name="세차 차량 관리" id="{997E9624-8612-494A-85C8-01B1E8C87574}">
          <p14:sldIdLst>
            <p14:sldId id="1135"/>
            <p14:sldId id="1139"/>
            <p14:sldId id="1140"/>
          </p14:sldIdLst>
        </p14:section>
        <p14:section name="직원 관리" id="{31BC0B37-AD13-4A46-9B6D-1C3ABB8335B4}">
          <p14:sldIdLst>
            <p14:sldId id="1138"/>
            <p14:sldId id="1136"/>
            <p14:sldId id="1137"/>
          </p14:sldIdLst>
        </p14:section>
        <p14:section name="일자별 배차 내역 관리" id="{7534CA6E-4AE6-41A8-B028-69D3A2479258}">
          <p14:sldIdLst>
            <p14:sldId id="1145"/>
            <p14:sldId id="1148"/>
          </p14:sldIdLst>
        </p14:section>
        <p14:section name="쿠폰 내역 관리" id="{3503943D-8E53-4BBE-8D62-FE243BBDBA6B}">
          <p14:sldIdLst>
            <p14:sldId id="1147"/>
          </p14:sldIdLst>
        </p14:section>
        <p14:section name="예약 내역" id="{E50F2220-DF48-4C54-B42A-EADEDF9BEBA4}">
          <p14:sldIdLst>
            <p14:sldId id="1153"/>
          </p14:sldIdLst>
        </p14:section>
        <p14:section name="포인트 내역" id="{D7C6B412-159A-4F04-9C13-AFFCCAA24785}">
          <p14:sldIdLst>
            <p14:sldId id="1154"/>
            <p14:sldId id="1149"/>
            <p14:sldId id="1152"/>
            <p14:sldId id="1151"/>
            <p14:sldId id="1150"/>
          </p14:sldIdLst>
        </p14:section>
        <p14:section name="정비상품관리" id="{9860DA9C-3840-4F64-8E19-8FBF01F7791B}">
          <p14:sldIdLst>
            <p14:sldId id="1123"/>
          </p14:sldIdLst>
        </p14:section>
        <p14:section name="차량 관리" id="{A9E5774B-17F5-43B4-A98D-7803344FA59B}">
          <p14:sldIdLst>
            <p14:sldId id="1108"/>
            <p14:sldId id="1109"/>
            <p14:sldId id="1104"/>
          </p14:sldIdLst>
        </p14:section>
        <p14:section name="01 로그인" id="{CDA63031-98DD-486D-B608-3C23778CB7D1}">
          <p14:sldIdLst>
            <p14:sldId id="1093"/>
            <p14:sldId id="1094"/>
            <p14:sldId id="1095"/>
            <p14:sldId id="1096"/>
            <p14:sldId id="1097"/>
            <p14:sldId id="1098"/>
            <p14:sldId id="1099"/>
            <p14:sldId id="1100"/>
            <p14:sldId id="1101"/>
            <p14:sldId id="1102"/>
            <p14:sldId id="1103"/>
            <p14:sldId id="1161"/>
            <p14:sldId id="1162"/>
          </p14:sldIdLst>
        </p14:section>
        <p14:section name="사용자앱 메뉴" id="{80A4A71B-2F52-4EC4-8803-FC3C301C089F}">
          <p14:sldIdLst>
            <p14:sldId id="1092"/>
          </p14:sldIdLst>
        </p14:section>
        <p14:section name="인트로" id="{93041DB5-53A9-4F28-B1CF-DBA5377D5050}">
          <p14:sldIdLst>
            <p14:sldId id="1157"/>
          </p14:sldIdLst>
        </p14:section>
        <p14:section name="사용자앱 로그인" id="{D4F242AD-8BCB-4102-88AB-74C6DA565423}">
          <p14:sldIdLst>
            <p14:sldId id="1159"/>
            <p14:sldId id="1158"/>
            <p14:sldId id="1160"/>
            <p14:sldId id="1163"/>
            <p14:sldId id="1016"/>
            <p14:sldId id="1091"/>
            <p14:sldId id="1155"/>
            <p14:sldId id="1156"/>
          </p14:sldIdLst>
        </p14:section>
        <p14:section name="로그인- 아이디/비밀번호" id="{F32EC721-B977-4E0F-AF64-55CC5A1192D4}">
          <p14:sldIdLst>
            <p14:sldId id="1073"/>
            <p14:sldId id="1074"/>
          </p14:sldIdLst>
        </p14:section>
        <p14:section name="서비스 이용약관" id="{CC2719E8-0920-429C-B451-B8265CC4BA71}">
          <p14:sldIdLst>
            <p14:sldId id="1044"/>
          </p14:sldIdLst>
        </p14:section>
        <p14:section name="개인정보 처리방침" id="{9DF92407-CA4F-4B14-A2E9-79941CF0D98E}">
          <p14:sldIdLst>
            <p14:sldId id="1045"/>
          </p14:sldIdLst>
        </p14:section>
        <p14:section name="개인정보 취급방침" id="{A3A38239-8A35-4BF9-83E6-A415A07C4FDE}">
          <p14:sldIdLst>
            <p14:sldId id="1046"/>
          </p14:sldIdLst>
        </p14:section>
        <p14:section name="이용약관 동의" id="{C34E0BEF-5768-4C91-99DE-E7DFCCB84E02}">
          <p14:sldIdLst>
            <p14:sldId id="1003"/>
          </p14:sldIdLst>
        </p14:section>
        <p14:section name="개인정보처리방침 동의" id="{2F166056-F34E-40F6-ADED-2F9B43BE84A8}">
          <p14:sldIdLst>
            <p14:sldId id="1048"/>
          </p14:sldIdLst>
        </p14:section>
        <p14:section name="개인정보취급방침 동의" id="{3CC7D385-BC1C-4FF2-B16F-20B9C06A6C46}">
          <p14:sldIdLst>
            <p14:sldId id="1049"/>
          </p14:sldIdLst>
        </p14:section>
        <p14:section name="비밀번호 변경" id="{568412C2-DC9D-455D-A71C-8B970AA18E46}">
          <p14:sldIdLst/>
        </p14:section>
        <p14:section name="메뉴조작" id="{5BC457DD-CB95-4B47-A6CA-A4FA37A8071A}">
          <p14:sldIdLst>
            <p14:sldId id="1042"/>
            <p14:sldId id="1004"/>
            <p14:sldId id="1078"/>
          </p14:sldIdLst>
        </p14:section>
        <p14:section name="회원정보 수정" id="{CE8DF367-282C-476D-B189-89E7DCFF2F05}">
          <p14:sldIdLst>
            <p14:sldId id="1079"/>
          </p14:sldIdLst>
        </p14:section>
        <p14:section name="패턴로그인" id="{DA00DB55-3945-46FC-90F1-21C4F9A233DE}">
          <p14:sldIdLst>
            <p14:sldId id="1090"/>
          </p14:sldIdLst>
        </p14:section>
        <p14:section name="패턴 등록-최초 로그인시" id="{8E37E860-19B7-4C35-B41D-4283BFCFD41C}">
          <p14:sldIdLst>
            <p14:sldId id="1088"/>
            <p14:sldId id="1089"/>
          </p14:sldIdLst>
        </p14:section>
        <p14:section name="패턴 등록 - 회원정보 수정" id="{C7D93435-3BBB-41E1-BDF0-AE0EDEEF8BBD}">
          <p14:sldIdLst>
            <p14:sldId id="1083"/>
            <p14:sldId id="1084"/>
          </p14:sldIdLst>
        </p14:section>
        <p14:section name="02 배차 관리" id="{40815682-85BF-4201-BC0A-667E704F6A7F}">
          <p14:sldIdLst>
            <p14:sldId id="1010"/>
            <p14:sldId id="1030"/>
            <p14:sldId id="1080"/>
            <p14:sldId id="1081"/>
            <p14:sldId id="1082"/>
          </p14:sldIdLst>
        </p14:section>
        <p14:section name="03 운송 관리" id="{AD0CA7D7-7676-402E-A883-716F4B618D8E}">
          <p14:sldIdLst>
            <p14:sldId id="1022"/>
            <p14:sldId id="1023"/>
            <p14:sldId id="1032"/>
          </p14:sldIdLst>
        </p14:section>
        <p14:section name="04 관제" id="{D1280CFA-99F7-4EDC-9CB3-395C4B197E96}">
          <p14:sldIdLst>
            <p14:sldId id="1031"/>
          </p14:sldIdLst>
        </p14:section>
        <p14:section name="05 공지 사항" id="{06252C5E-9CE6-4A12-8723-818BDF6365D9}">
          <p14:sldIdLst>
            <p14:sldId id="997"/>
            <p14:sldId id="10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D5B5"/>
    <a:srgbClr val="4BACC6"/>
    <a:srgbClr val="D9D9D9"/>
    <a:srgbClr val="D7E4BD"/>
    <a:srgbClr val="863C3A"/>
    <a:srgbClr val="FFFFFF"/>
    <a:srgbClr val="0000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2" autoAdjust="0"/>
    <p:restoredTop sz="92168" autoAdjust="0"/>
  </p:normalViewPr>
  <p:slideViewPr>
    <p:cSldViewPr>
      <p:cViewPr varScale="1">
        <p:scale>
          <a:sx n="94" d="100"/>
          <a:sy n="94" d="100"/>
        </p:scale>
        <p:origin x="1104" y="78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60" y="-8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tableStyles" Target="tableStyle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viewProps" Target="view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72.xml"/><Relationship Id="rId13" Type="http://schemas.openxmlformats.org/officeDocument/2006/relationships/slide" Target="slides/slide77.xml"/><Relationship Id="rId18" Type="http://schemas.openxmlformats.org/officeDocument/2006/relationships/slide" Target="slides/slide82.xml"/><Relationship Id="rId26" Type="http://schemas.openxmlformats.org/officeDocument/2006/relationships/slide" Target="slides/slide90.xml"/><Relationship Id="rId3" Type="http://schemas.openxmlformats.org/officeDocument/2006/relationships/slide" Target="slides/slide67.xml"/><Relationship Id="rId21" Type="http://schemas.openxmlformats.org/officeDocument/2006/relationships/slide" Target="slides/slide85.xml"/><Relationship Id="rId7" Type="http://schemas.openxmlformats.org/officeDocument/2006/relationships/slide" Target="slides/slide71.xml"/><Relationship Id="rId12" Type="http://schemas.openxmlformats.org/officeDocument/2006/relationships/slide" Target="slides/slide76.xml"/><Relationship Id="rId17" Type="http://schemas.openxmlformats.org/officeDocument/2006/relationships/slide" Target="slides/slide81.xml"/><Relationship Id="rId25" Type="http://schemas.openxmlformats.org/officeDocument/2006/relationships/slide" Target="slides/slide89.xml"/><Relationship Id="rId2" Type="http://schemas.openxmlformats.org/officeDocument/2006/relationships/slide" Target="slides/slide66.xml"/><Relationship Id="rId16" Type="http://schemas.openxmlformats.org/officeDocument/2006/relationships/slide" Target="slides/slide80.xml"/><Relationship Id="rId20" Type="http://schemas.openxmlformats.org/officeDocument/2006/relationships/slide" Target="slides/slide84.xml"/><Relationship Id="rId29" Type="http://schemas.openxmlformats.org/officeDocument/2006/relationships/slide" Target="slides/slide93.xml"/><Relationship Id="rId1" Type="http://schemas.openxmlformats.org/officeDocument/2006/relationships/slide" Target="slides/slide65.xml"/><Relationship Id="rId6" Type="http://schemas.openxmlformats.org/officeDocument/2006/relationships/slide" Target="slides/slide70.xml"/><Relationship Id="rId11" Type="http://schemas.openxmlformats.org/officeDocument/2006/relationships/slide" Target="slides/slide75.xml"/><Relationship Id="rId24" Type="http://schemas.openxmlformats.org/officeDocument/2006/relationships/slide" Target="slides/slide88.xml"/><Relationship Id="rId32" Type="http://schemas.openxmlformats.org/officeDocument/2006/relationships/slide" Target="slides/slide96.xml"/><Relationship Id="rId5" Type="http://schemas.openxmlformats.org/officeDocument/2006/relationships/slide" Target="slides/slide69.xml"/><Relationship Id="rId15" Type="http://schemas.openxmlformats.org/officeDocument/2006/relationships/slide" Target="slides/slide79.xml"/><Relationship Id="rId23" Type="http://schemas.openxmlformats.org/officeDocument/2006/relationships/slide" Target="slides/slide87.xml"/><Relationship Id="rId28" Type="http://schemas.openxmlformats.org/officeDocument/2006/relationships/slide" Target="slides/slide92.xml"/><Relationship Id="rId10" Type="http://schemas.openxmlformats.org/officeDocument/2006/relationships/slide" Target="slides/slide74.xml"/><Relationship Id="rId19" Type="http://schemas.openxmlformats.org/officeDocument/2006/relationships/slide" Target="slides/slide83.xml"/><Relationship Id="rId31" Type="http://schemas.openxmlformats.org/officeDocument/2006/relationships/slide" Target="slides/slide95.xml"/><Relationship Id="rId4" Type="http://schemas.openxmlformats.org/officeDocument/2006/relationships/slide" Target="slides/slide68.xml"/><Relationship Id="rId9" Type="http://schemas.openxmlformats.org/officeDocument/2006/relationships/slide" Target="slides/slide73.xml"/><Relationship Id="rId14" Type="http://schemas.openxmlformats.org/officeDocument/2006/relationships/slide" Target="slides/slide78.xml"/><Relationship Id="rId22" Type="http://schemas.openxmlformats.org/officeDocument/2006/relationships/slide" Target="slides/slide86.xml"/><Relationship Id="rId27" Type="http://schemas.openxmlformats.org/officeDocument/2006/relationships/slide" Target="slides/slide91.xml"/><Relationship Id="rId30" Type="http://schemas.openxmlformats.org/officeDocument/2006/relationships/slide" Target="slides/slide9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472A614C-58AD-4391-AEF9-AE95A853712A}" type="datetimeFigureOut">
              <a:rPr lang="ko-KR" altLang="en-US"/>
              <a:pPr>
                <a:defRPr/>
              </a:pPr>
              <a:t>2017-01-24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DAE1056-41E7-405D-BE8F-DD4C5DA8AA9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6743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20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70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401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3138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106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4466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2090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9302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8841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2380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7499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79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749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1178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80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7499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81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4013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82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4013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83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4013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84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7499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85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7499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3640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8612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8612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861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6801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8612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9344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962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5632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8113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2606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433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359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550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858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779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936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69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401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기본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54874295"/>
              </p:ext>
            </p:extLst>
          </p:nvPr>
        </p:nvGraphicFramePr>
        <p:xfrm>
          <a:off x="71440" y="44624"/>
          <a:ext cx="9739312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120"/>
                <a:gridCol w="3672408"/>
                <a:gridCol w="648072"/>
                <a:gridCol w="1152128"/>
                <a:gridCol w="648072"/>
                <a:gridCol w="1224136"/>
                <a:gridCol w="720080"/>
                <a:gridCol w="753296"/>
              </a:tblGrid>
              <a:tr h="2520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</a:t>
                      </a:r>
                      <a:endParaRPr kumimoji="0" lang="ko-KR" altLang="en-US" sz="10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사이트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페이지경로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현업컨펌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</a:rPr>
              <a:t>Description</a:t>
            </a:r>
            <a:endParaRPr kumimoji="0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992560" y="61876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 algn="l">
              <a:defRPr sz="1000"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텍스트 개체 틀 33"/>
          <p:cNvSpPr>
            <a:spLocks noGrp="1"/>
          </p:cNvSpPr>
          <p:nvPr>
            <p:ph type="body" sz="quarter" idx="13"/>
          </p:nvPr>
        </p:nvSpPr>
        <p:spPr>
          <a:xfrm>
            <a:off x="5351139" y="309526"/>
            <a:ext cx="2954661" cy="223874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  <p:sp>
        <p:nvSpPr>
          <p:cNvPr id="8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0" name="텍스트 개체 틀 37"/>
          <p:cNvSpPr>
            <a:spLocks noGrp="1"/>
          </p:cNvSpPr>
          <p:nvPr>
            <p:ph type="body" sz="quarter" idx="19"/>
          </p:nvPr>
        </p:nvSpPr>
        <p:spPr>
          <a:xfrm>
            <a:off x="992560" y="324054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rmAutofit/>
          </a:bodyPr>
          <a:lstStyle>
            <a:lvl1pPr>
              <a:buNone/>
              <a:defRPr sz="10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3" name="텍스트 개체 틀 19"/>
          <p:cNvSpPr>
            <a:spLocks noGrp="1"/>
          </p:cNvSpPr>
          <p:nvPr>
            <p:ph type="body" sz="quarter" idx="23"/>
          </p:nvPr>
        </p:nvSpPr>
        <p:spPr>
          <a:xfrm>
            <a:off x="7126995" y="71269"/>
            <a:ext cx="1224136" cy="216000"/>
          </a:xfrm>
          <a:prstGeom prst="rect">
            <a:avLst/>
          </a:prstGeom>
        </p:spPr>
        <p:txBody>
          <a:bodyPr wrap="square" lIns="36000" tIns="36000" rIns="36000" bIns="36000" anchor="ctr" anchorCtr="0"/>
          <a:lstStyle>
            <a:lvl1pPr marL="0" indent="0">
              <a:buNone/>
              <a:defRPr sz="80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4" name="텍스트 개체 틀 33"/>
          <p:cNvSpPr>
            <a:spLocks noGrp="1"/>
          </p:cNvSpPr>
          <p:nvPr>
            <p:ph type="body" sz="quarter" idx="24"/>
          </p:nvPr>
        </p:nvSpPr>
        <p:spPr>
          <a:xfrm>
            <a:off x="5332089" y="80926"/>
            <a:ext cx="1071001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624958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61913" y="42863"/>
            <a:ext cx="890587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Page ID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942975" y="42863"/>
            <a:ext cx="3652838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4594225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작성자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5167313" y="37070"/>
            <a:ext cx="1143000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smtClean="0">
                <a:solidFill>
                  <a:prstClr val="black"/>
                </a:solidFill>
              </a:rPr>
              <a:t>박상욱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311900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사이트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6884988" y="37070"/>
            <a:ext cx="1711325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8265368" y="42862"/>
            <a:ext cx="832595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No.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9096375" y="41189"/>
            <a:ext cx="714375" cy="2445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61913" y="285750"/>
            <a:ext cx="8905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페이지 경로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942975" y="285750"/>
            <a:ext cx="3652838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 userDrawn="1"/>
        </p:nvSpPr>
        <p:spPr>
          <a:xfrm>
            <a:off x="4595813" y="285750"/>
            <a:ext cx="5730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설명</a:t>
            </a:r>
          </a:p>
        </p:txBody>
      </p:sp>
      <p:sp>
        <p:nvSpPr>
          <p:cNvPr id="19" name="직사각형 18"/>
          <p:cNvSpPr/>
          <p:nvPr userDrawn="1"/>
        </p:nvSpPr>
        <p:spPr>
          <a:xfrm>
            <a:off x="5168900" y="285750"/>
            <a:ext cx="4641850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solidFill>
                  <a:prstClr val="black"/>
                </a:solidFill>
              </a:rPr>
              <a:t>Description</a:t>
            </a: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41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1" name="직사각형 20"/>
          <p:cNvSpPr/>
          <p:nvPr userDrawn="1"/>
        </p:nvSpPr>
        <p:spPr>
          <a:xfrm>
            <a:off x="8265368" y="285750"/>
            <a:ext cx="83100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smtClean="0">
                <a:solidFill>
                  <a:prstClr val="black"/>
                </a:solidFill>
              </a:rPr>
              <a:t>현업컴폼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20423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5445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F7CE9A99-947D-4AD9-B978-2034576F3622}" type="datetimeFigureOut">
              <a:rPr lang="ko-KR" altLang="en-US" smtClean="0">
                <a:solidFill>
                  <a:prstClr val="black"/>
                </a:solidFill>
              </a:rPr>
              <a:pPr/>
              <a:t>2017-01-24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E66D85E3-D0A4-4EB7-A949-31A37F823474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253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기본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48433353"/>
              </p:ext>
            </p:extLst>
          </p:nvPr>
        </p:nvGraphicFramePr>
        <p:xfrm>
          <a:off x="71440" y="44624"/>
          <a:ext cx="9739312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120"/>
                <a:gridCol w="3672408"/>
                <a:gridCol w="648072"/>
                <a:gridCol w="1152128"/>
                <a:gridCol w="648072"/>
                <a:gridCol w="1224136"/>
                <a:gridCol w="720080"/>
                <a:gridCol w="753296"/>
              </a:tblGrid>
              <a:tr h="2520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</a:t>
                      </a:r>
                      <a:endParaRPr kumimoji="0" lang="ko-KR" altLang="en-US" sz="10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사이트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페이지경로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현업컨펌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Description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992560" y="61876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 algn="l">
              <a:defRPr sz="1000"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텍스트 개체 틀 33"/>
          <p:cNvSpPr>
            <a:spLocks noGrp="1"/>
          </p:cNvSpPr>
          <p:nvPr>
            <p:ph type="body" sz="quarter" idx="13"/>
          </p:nvPr>
        </p:nvSpPr>
        <p:spPr>
          <a:xfrm>
            <a:off x="5351139" y="309526"/>
            <a:ext cx="2954661" cy="223874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  <p:sp>
        <p:nvSpPr>
          <p:cNvPr id="8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0" name="텍스트 개체 틀 37"/>
          <p:cNvSpPr>
            <a:spLocks noGrp="1"/>
          </p:cNvSpPr>
          <p:nvPr>
            <p:ph type="body" sz="quarter" idx="19"/>
          </p:nvPr>
        </p:nvSpPr>
        <p:spPr>
          <a:xfrm>
            <a:off x="992560" y="324054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rmAutofit/>
          </a:bodyPr>
          <a:lstStyle>
            <a:lvl1pPr>
              <a:buNone/>
              <a:defRPr sz="10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3" name="텍스트 개체 틀 19"/>
          <p:cNvSpPr>
            <a:spLocks noGrp="1"/>
          </p:cNvSpPr>
          <p:nvPr>
            <p:ph type="body" sz="quarter" idx="23"/>
          </p:nvPr>
        </p:nvSpPr>
        <p:spPr>
          <a:xfrm>
            <a:off x="7126995" y="71269"/>
            <a:ext cx="1224136" cy="216000"/>
          </a:xfrm>
          <a:prstGeom prst="rect">
            <a:avLst/>
          </a:prstGeom>
        </p:spPr>
        <p:txBody>
          <a:bodyPr wrap="square" lIns="36000" tIns="36000" rIns="36000" bIns="36000" anchor="ctr" anchorCtr="0"/>
          <a:lstStyle>
            <a:lvl1pPr marL="0" indent="0">
              <a:buNone/>
              <a:defRPr sz="80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4" name="텍스트 개체 틀 33"/>
          <p:cNvSpPr>
            <a:spLocks noGrp="1"/>
          </p:cNvSpPr>
          <p:nvPr>
            <p:ph type="body" sz="quarter" idx="24"/>
          </p:nvPr>
        </p:nvSpPr>
        <p:spPr>
          <a:xfrm>
            <a:off x="5332089" y="80926"/>
            <a:ext cx="1071001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058456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61913" y="42863"/>
            <a:ext cx="890587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Page ID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942975" y="42863"/>
            <a:ext cx="3652838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4594225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작성자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5167313" y="37070"/>
            <a:ext cx="1143000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smtClean="0">
                <a:solidFill>
                  <a:prstClr val="black"/>
                </a:solidFill>
              </a:rPr>
              <a:t>박상욱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311900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사이트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6884988" y="37070"/>
            <a:ext cx="1711325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8265368" y="42862"/>
            <a:ext cx="832595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No.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9096375" y="41189"/>
            <a:ext cx="714375" cy="2445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61913" y="285750"/>
            <a:ext cx="8905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페이지 경로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942975" y="285750"/>
            <a:ext cx="3652838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 userDrawn="1"/>
        </p:nvSpPr>
        <p:spPr>
          <a:xfrm>
            <a:off x="4595813" y="285750"/>
            <a:ext cx="5730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설명</a:t>
            </a:r>
          </a:p>
        </p:txBody>
      </p:sp>
      <p:sp>
        <p:nvSpPr>
          <p:cNvPr id="19" name="직사각형 18"/>
          <p:cNvSpPr/>
          <p:nvPr userDrawn="1"/>
        </p:nvSpPr>
        <p:spPr>
          <a:xfrm>
            <a:off x="5168900" y="285750"/>
            <a:ext cx="4641850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solidFill>
                  <a:prstClr val="black"/>
                </a:solidFill>
              </a:rPr>
              <a:t>Description</a:t>
            </a: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41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1" name="직사각형 20"/>
          <p:cNvSpPr/>
          <p:nvPr userDrawn="1"/>
        </p:nvSpPr>
        <p:spPr>
          <a:xfrm>
            <a:off x="8265368" y="285750"/>
            <a:ext cx="83100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smtClean="0">
                <a:solidFill>
                  <a:prstClr val="black"/>
                </a:solidFill>
              </a:rPr>
              <a:t>현업컴폼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749109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5341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F7CE9A99-947D-4AD9-B978-2034576F3622}" type="datetimeFigureOut">
              <a:rPr lang="ko-KR" altLang="en-US" smtClean="0">
                <a:solidFill>
                  <a:prstClr val="black"/>
                </a:solidFill>
              </a:rPr>
              <a:pPr/>
              <a:t>2017-01-24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E66D85E3-D0A4-4EB7-A949-31A37F823474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6516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기본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20533659"/>
              </p:ext>
            </p:extLst>
          </p:nvPr>
        </p:nvGraphicFramePr>
        <p:xfrm>
          <a:off x="71440" y="44624"/>
          <a:ext cx="9739312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120"/>
                <a:gridCol w="3672408"/>
                <a:gridCol w="648072"/>
                <a:gridCol w="1152128"/>
                <a:gridCol w="648072"/>
                <a:gridCol w="1224136"/>
                <a:gridCol w="720080"/>
                <a:gridCol w="753296"/>
              </a:tblGrid>
              <a:tr h="2520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</a:t>
                      </a:r>
                      <a:endParaRPr kumimoji="0" lang="ko-KR" altLang="en-US" sz="10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사이트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페이지경로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현업컨펌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Description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992560" y="61876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 algn="l">
              <a:defRPr sz="1000"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텍스트 개체 틀 33"/>
          <p:cNvSpPr>
            <a:spLocks noGrp="1"/>
          </p:cNvSpPr>
          <p:nvPr>
            <p:ph type="body" sz="quarter" idx="13"/>
          </p:nvPr>
        </p:nvSpPr>
        <p:spPr>
          <a:xfrm>
            <a:off x="5351139" y="309526"/>
            <a:ext cx="2954661" cy="223874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  <p:sp>
        <p:nvSpPr>
          <p:cNvPr id="8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0" name="텍스트 개체 틀 37"/>
          <p:cNvSpPr>
            <a:spLocks noGrp="1"/>
          </p:cNvSpPr>
          <p:nvPr>
            <p:ph type="body" sz="quarter" idx="19"/>
          </p:nvPr>
        </p:nvSpPr>
        <p:spPr>
          <a:xfrm>
            <a:off x="992560" y="324054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rmAutofit/>
          </a:bodyPr>
          <a:lstStyle>
            <a:lvl1pPr>
              <a:buNone/>
              <a:defRPr sz="10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3" name="텍스트 개체 틀 19"/>
          <p:cNvSpPr>
            <a:spLocks noGrp="1"/>
          </p:cNvSpPr>
          <p:nvPr>
            <p:ph type="body" sz="quarter" idx="23"/>
          </p:nvPr>
        </p:nvSpPr>
        <p:spPr>
          <a:xfrm>
            <a:off x="7126995" y="71269"/>
            <a:ext cx="1224136" cy="216000"/>
          </a:xfrm>
          <a:prstGeom prst="rect">
            <a:avLst/>
          </a:prstGeom>
        </p:spPr>
        <p:txBody>
          <a:bodyPr wrap="square" lIns="36000" tIns="36000" rIns="36000" bIns="36000" anchor="ctr" anchorCtr="0"/>
          <a:lstStyle>
            <a:lvl1pPr marL="0" indent="0">
              <a:buNone/>
              <a:defRPr sz="80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4" name="텍스트 개체 틀 33"/>
          <p:cNvSpPr>
            <a:spLocks noGrp="1"/>
          </p:cNvSpPr>
          <p:nvPr>
            <p:ph type="body" sz="quarter" idx="24"/>
          </p:nvPr>
        </p:nvSpPr>
        <p:spPr>
          <a:xfrm>
            <a:off x="5332089" y="80926"/>
            <a:ext cx="1071001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061873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61913" y="42863"/>
            <a:ext cx="890587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Page ID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942975" y="42863"/>
            <a:ext cx="3652838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4594225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작성자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5167313" y="37070"/>
            <a:ext cx="1143000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smtClean="0">
                <a:solidFill>
                  <a:prstClr val="black"/>
                </a:solidFill>
              </a:rPr>
              <a:t>박상욱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311900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사이트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6884988" y="37070"/>
            <a:ext cx="1711325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8265368" y="42862"/>
            <a:ext cx="832595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No.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9096375" y="41189"/>
            <a:ext cx="714375" cy="2445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61913" y="285750"/>
            <a:ext cx="8905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페이지 경로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942975" y="285750"/>
            <a:ext cx="3652838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 userDrawn="1"/>
        </p:nvSpPr>
        <p:spPr>
          <a:xfrm>
            <a:off x="4595813" y="285750"/>
            <a:ext cx="5730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설명</a:t>
            </a:r>
          </a:p>
        </p:txBody>
      </p:sp>
      <p:sp>
        <p:nvSpPr>
          <p:cNvPr id="19" name="직사각형 18"/>
          <p:cNvSpPr/>
          <p:nvPr userDrawn="1"/>
        </p:nvSpPr>
        <p:spPr>
          <a:xfrm>
            <a:off x="5168900" y="285750"/>
            <a:ext cx="4641850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solidFill>
                  <a:prstClr val="black"/>
                </a:solidFill>
              </a:rPr>
              <a:t>Description</a:t>
            </a: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41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1" name="직사각형 20"/>
          <p:cNvSpPr/>
          <p:nvPr userDrawn="1"/>
        </p:nvSpPr>
        <p:spPr>
          <a:xfrm>
            <a:off x="8265368" y="285750"/>
            <a:ext cx="83100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smtClean="0">
                <a:solidFill>
                  <a:prstClr val="black"/>
                </a:solidFill>
              </a:rPr>
              <a:t>현업컴폼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786900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1845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61913" y="42863"/>
            <a:ext cx="890587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</a:rPr>
              <a:t>Page ID</a:t>
            </a:r>
            <a:endParaRPr kumimoji="0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942975" y="42863"/>
            <a:ext cx="3652838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4594225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schemeClr val="tx1"/>
                </a:solidFill>
              </a:rPr>
              <a:t>작성자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5167313" y="37070"/>
            <a:ext cx="1143000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smtClean="0">
                <a:solidFill>
                  <a:schemeClr val="tx1"/>
                </a:solidFill>
              </a:rPr>
              <a:t>선덕</a:t>
            </a:r>
            <a:endParaRPr kumimoji="0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311900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schemeClr val="tx1"/>
                </a:solidFill>
              </a:rPr>
              <a:t>사이트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6884988" y="37070"/>
            <a:ext cx="1711325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8265368" y="42862"/>
            <a:ext cx="832595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</a:rPr>
              <a:t>No.</a:t>
            </a:r>
            <a:endParaRPr kumimoji="0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9096375" y="41189"/>
            <a:ext cx="714375" cy="2445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61913" y="285750"/>
            <a:ext cx="8905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schemeClr val="tx1"/>
                </a:solidFill>
              </a:rPr>
              <a:t>페이지 경로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942975" y="285750"/>
            <a:ext cx="3652838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 userDrawn="1"/>
        </p:nvSpPr>
        <p:spPr>
          <a:xfrm>
            <a:off x="4595813" y="285750"/>
            <a:ext cx="5730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schemeClr val="tx1"/>
                </a:solidFill>
              </a:rPr>
              <a:t>설명</a:t>
            </a:r>
          </a:p>
        </p:txBody>
      </p:sp>
      <p:sp>
        <p:nvSpPr>
          <p:cNvPr id="19" name="직사각형 18"/>
          <p:cNvSpPr/>
          <p:nvPr userDrawn="1"/>
        </p:nvSpPr>
        <p:spPr>
          <a:xfrm>
            <a:off x="5168900" y="285750"/>
            <a:ext cx="4641850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solidFill>
                  <a:schemeClr val="tx1"/>
                </a:solidFill>
              </a:rPr>
              <a:t>Description</a:t>
            </a:r>
            <a:endParaRPr kumimoji="0" lang="ko-KR" altLang="en-US" sz="100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chemeClr val="tx1"/>
              </a:solidFill>
            </a:endParaRPr>
          </a:p>
        </p:txBody>
      </p:sp>
      <p:sp>
        <p:nvSpPr>
          <p:cNvPr id="41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1" name="직사각형 20"/>
          <p:cNvSpPr/>
          <p:nvPr userDrawn="1"/>
        </p:nvSpPr>
        <p:spPr>
          <a:xfrm>
            <a:off x="8265368" y="285750"/>
            <a:ext cx="83100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smtClean="0">
                <a:solidFill>
                  <a:schemeClr val="tx1"/>
                </a:solidFill>
              </a:rPr>
              <a:t>현업컴폼</a:t>
            </a:r>
            <a:endParaRPr kumimoji="0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b="0" smtClean="0">
                <a:solidFill>
                  <a:schemeClr val="tx1"/>
                </a:solidFill>
                <a:latin typeface="+mn-ea"/>
                <a:ea typeface="+mn-ea"/>
              </a:rPr>
              <a:pPr/>
              <a:t>‹#›</a:t>
            </a:fld>
            <a:endParaRPr lang="ko-KR" altLang="en-US" sz="1000" b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F7CE9A99-947D-4AD9-B978-2034576F3622}" type="datetimeFigureOut">
              <a:rPr lang="ko-KR" altLang="en-US" smtClean="0">
                <a:solidFill>
                  <a:prstClr val="black"/>
                </a:solidFill>
              </a:rPr>
              <a:pPr/>
              <a:t>2017-01-24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E66D85E3-D0A4-4EB7-A949-31A37F823474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907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F7CE9A99-947D-4AD9-B978-2034576F3622}" type="datetimeFigureOut">
              <a:rPr lang="ko-KR" altLang="en-US" smtClean="0"/>
              <a:t>2017-01-24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E66D85E3-D0A4-4EB7-A949-31A37F8234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532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기본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13788777"/>
              </p:ext>
            </p:extLst>
          </p:nvPr>
        </p:nvGraphicFramePr>
        <p:xfrm>
          <a:off x="71440" y="44624"/>
          <a:ext cx="9739312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120"/>
                <a:gridCol w="3672408"/>
                <a:gridCol w="648072"/>
                <a:gridCol w="1152128"/>
                <a:gridCol w="648072"/>
                <a:gridCol w="1224136"/>
                <a:gridCol w="720080"/>
                <a:gridCol w="753296"/>
              </a:tblGrid>
              <a:tr h="2520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</a:t>
                      </a:r>
                      <a:endParaRPr kumimoji="0" lang="ko-KR" altLang="en-US" sz="10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사이트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페이지경로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현업컨펌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Description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992560" y="61876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 algn="l">
              <a:defRPr sz="1000"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텍스트 개체 틀 33"/>
          <p:cNvSpPr>
            <a:spLocks noGrp="1"/>
          </p:cNvSpPr>
          <p:nvPr>
            <p:ph type="body" sz="quarter" idx="13"/>
          </p:nvPr>
        </p:nvSpPr>
        <p:spPr>
          <a:xfrm>
            <a:off x="5351139" y="309526"/>
            <a:ext cx="2954661" cy="223874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  <p:sp>
        <p:nvSpPr>
          <p:cNvPr id="8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0" name="텍스트 개체 틀 37"/>
          <p:cNvSpPr>
            <a:spLocks noGrp="1"/>
          </p:cNvSpPr>
          <p:nvPr>
            <p:ph type="body" sz="quarter" idx="19"/>
          </p:nvPr>
        </p:nvSpPr>
        <p:spPr>
          <a:xfrm>
            <a:off x="992560" y="324054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rmAutofit/>
          </a:bodyPr>
          <a:lstStyle>
            <a:lvl1pPr>
              <a:buNone/>
              <a:defRPr sz="10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3" name="텍스트 개체 틀 19"/>
          <p:cNvSpPr>
            <a:spLocks noGrp="1"/>
          </p:cNvSpPr>
          <p:nvPr>
            <p:ph type="body" sz="quarter" idx="23"/>
          </p:nvPr>
        </p:nvSpPr>
        <p:spPr>
          <a:xfrm>
            <a:off x="7126995" y="71269"/>
            <a:ext cx="1224136" cy="216000"/>
          </a:xfrm>
          <a:prstGeom prst="rect">
            <a:avLst/>
          </a:prstGeom>
        </p:spPr>
        <p:txBody>
          <a:bodyPr wrap="square" lIns="36000" tIns="36000" rIns="36000" bIns="36000" anchor="ctr" anchorCtr="0"/>
          <a:lstStyle>
            <a:lvl1pPr marL="0" indent="0">
              <a:buNone/>
              <a:defRPr sz="80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4" name="텍스트 개체 틀 33"/>
          <p:cNvSpPr>
            <a:spLocks noGrp="1"/>
          </p:cNvSpPr>
          <p:nvPr>
            <p:ph type="body" sz="quarter" idx="24"/>
          </p:nvPr>
        </p:nvSpPr>
        <p:spPr>
          <a:xfrm>
            <a:off x="5332089" y="80926"/>
            <a:ext cx="1071001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557577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61913" y="42863"/>
            <a:ext cx="890587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Page ID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942975" y="42863"/>
            <a:ext cx="3652838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4594225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작성자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5167313" y="37070"/>
            <a:ext cx="1143000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smtClean="0">
                <a:solidFill>
                  <a:prstClr val="black"/>
                </a:solidFill>
              </a:rPr>
              <a:t>박상욱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311900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사이트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6884988" y="37070"/>
            <a:ext cx="1711325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8265368" y="42862"/>
            <a:ext cx="832595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No.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9096375" y="41189"/>
            <a:ext cx="714375" cy="2445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61913" y="285750"/>
            <a:ext cx="8905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페이지 경로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942975" y="285750"/>
            <a:ext cx="3652838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 userDrawn="1"/>
        </p:nvSpPr>
        <p:spPr>
          <a:xfrm>
            <a:off x="4595813" y="285750"/>
            <a:ext cx="5730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설명</a:t>
            </a:r>
          </a:p>
        </p:txBody>
      </p:sp>
      <p:sp>
        <p:nvSpPr>
          <p:cNvPr id="19" name="직사각형 18"/>
          <p:cNvSpPr/>
          <p:nvPr userDrawn="1"/>
        </p:nvSpPr>
        <p:spPr>
          <a:xfrm>
            <a:off x="5168900" y="285750"/>
            <a:ext cx="4641850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solidFill>
                  <a:prstClr val="black"/>
                </a:solidFill>
              </a:rPr>
              <a:t>Description</a:t>
            </a: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41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1" name="직사각형 20"/>
          <p:cNvSpPr/>
          <p:nvPr userDrawn="1"/>
        </p:nvSpPr>
        <p:spPr>
          <a:xfrm>
            <a:off x="8265368" y="285750"/>
            <a:ext cx="83100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smtClean="0">
                <a:solidFill>
                  <a:prstClr val="black"/>
                </a:solidFill>
              </a:rPr>
              <a:t>현업컴폼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89182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0903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F7CE9A99-947D-4AD9-B978-2034576F3622}" type="datetimeFigureOut">
              <a:rPr lang="ko-KR" altLang="en-US" smtClean="0">
                <a:solidFill>
                  <a:prstClr val="black"/>
                </a:solidFill>
              </a:rPr>
              <a:pPr/>
              <a:t>2017-01-24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E66D85E3-D0A4-4EB7-A949-31A37F823474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104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기본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53193892"/>
              </p:ext>
            </p:extLst>
          </p:nvPr>
        </p:nvGraphicFramePr>
        <p:xfrm>
          <a:off x="71440" y="44624"/>
          <a:ext cx="9739312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120"/>
                <a:gridCol w="3672408"/>
                <a:gridCol w="648072"/>
                <a:gridCol w="1152128"/>
                <a:gridCol w="648072"/>
                <a:gridCol w="1224136"/>
                <a:gridCol w="720080"/>
                <a:gridCol w="753296"/>
              </a:tblGrid>
              <a:tr h="2520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</a:t>
                      </a:r>
                      <a:endParaRPr kumimoji="0" lang="ko-KR" altLang="en-US" sz="10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사이트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페이지경로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현업컨펌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Description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992560" y="61876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 algn="l">
              <a:defRPr sz="1000"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텍스트 개체 틀 33"/>
          <p:cNvSpPr>
            <a:spLocks noGrp="1"/>
          </p:cNvSpPr>
          <p:nvPr>
            <p:ph type="body" sz="quarter" idx="13"/>
          </p:nvPr>
        </p:nvSpPr>
        <p:spPr>
          <a:xfrm>
            <a:off x="5351139" y="309526"/>
            <a:ext cx="2954661" cy="223874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  <p:sp>
        <p:nvSpPr>
          <p:cNvPr id="8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0" name="텍스트 개체 틀 37"/>
          <p:cNvSpPr>
            <a:spLocks noGrp="1"/>
          </p:cNvSpPr>
          <p:nvPr>
            <p:ph type="body" sz="quarter" idx="19"/>
          </p:nvPr>
        </p:nvSpPr>
        <p:spPr>
          <a:xfrm>
            <a:off x="992560" y="324054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rmAutofit/>
          </a:bodyPr>
          <a:lstStyle>
            <a:lvl1pPr>
              <a:buNone/>
              <a:defRPr sz="10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3" name="텍스트 개체 틀 19"/>
          <p:cNvSpPr>
            <a:spLocks noGrp="1"/>
          </p:cNvSpPr>
          <p:nvPr>
            <p:ph type="body" sz="quarter" idx="23"/>
          </p:nvPr>
        </p:nvSpPr>
        <p:spPr>
          <a:xfrm>
            <a:off x="7126995" y="71269"/>
            <a:ext cx="1224136" cy="216000"/>
          </a:xfrm>
          <a:prstGeom prst="rect">
            <a:avLst/>
          </a:prstGeom>
        </p:spPr>
        <p:txBody>
          <a:bodyPr wrap="square" lIns="36000" tIns="36000" rIns="36000" bIns="36000" anchor="ctr" anchorCtr="0"/>
          <a:lstStyle>
            <a:lvl1pPr marL="0" indent="0">
              <a:buNone/>
              <a:defRPr sz="80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4" name="텍스트 개체 틀 33"/>
          <p:cNvSpPr>
            <a:spLocks noGrp="1"/>
          </p:cNvSpPr>
          <p:nvPr>
            <p:ph type="body" sz="quarter" idx="24"/>
          </p:nvPr>
        </p:nvSpPr>
        <p:spPr>
          <a:xfrm>
            <a:off x="5332089" y="80926"/>
            <a:ext cx="1071001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788447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b="0" smtClean="0">
                <a:solidFill>
                  <a:schemeClr val="tx1"/>
                </a:solidFill>
                <a:latin typeface="+mn-ea"/>
                <a:ea typeface="+mn-ea"/>
              </a:rPr>
              <a:pPr/>
              <a:t>‹#›</a:t>
            </a:fld>
            <a:endParaRPr lang="ko-KR" altLang="en-US" sz="1000" b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55" r:id="rId3"/>
    <p:sldLayoutId id="2147483664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15116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39850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92831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53059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equation@g-trace.co.kr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equation@g-trace.co.kr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equation@g-trace.co.kr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equation@g-trace.co.kr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mailto:equation@g-trace.co.kr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mailto:equation@g-trace.co.kr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mailto:equation@g-trace.co.kr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mailto:equation@g-trace.co.k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mailto:equation@g-trace.co.kr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mailto:equation@g-trace.co.kr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mailto:equation@g-trace.co.kr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mailto:equation@g-trace.co.kr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mailto:equation@g-trace.co.kr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mailto:equation@g-trace.co.kr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mailto:equation@g-trace.co.kr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mailto:equation@g-trace.co.kr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mailto:equation@g-trace.co.kr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mailto:equation@g-trace.co.kr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mailto:equation@g-trace.co.kr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mailto:equation@g-trace.co.kr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mailto:equation@g-trace.co.kr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31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3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3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3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3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3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3.png"/><Relationship Id="rId4" Type="http://schemas.openxmlformats.org/officeDocument/2006/relationships/image" Target="../media/image4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3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2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33.png"/><Relationship Id="rId4" Type="http://schemas.openxmlformats.org/officeDocument/2006/relationships/image" Target="../media/image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33.png"/><Relationship Id="rId4" Type="http://schemas.openxmlformats.org/officeDocument/2006/relationships/image" Target="../media/image4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3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93" y="-477"/>
            <a:ext cx="990140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텍스트 개체 틀 8"/>
          <p:cNvSpPr txBox="1">
            <a:spLocks/>
          </p:cNvSpPr>
          <p:nvPr/>
        </p:nvSpPr>
        <p:spPr>
          <a:xfrm>
            <a:off x="0" y="5343525"/>
            <a:ext cx="9906000" cy="342900"/>
          </a:xfrm>
          <a:prstGeom prst="rect">
            <a:avLst/>
          </a:prstGeom>
        </p:spPr>
        <p:txBody>
          <a:bodyPr/>
          <a:lstStyle/>
          <a:p>
            <a:pPr marL="342900" lvl="0" indent="-342900" algn="ctr" eaLnBrk="0" hangingPunct="0">
              <a:spcBef>
                <a:spcPct val="20000"/>
              </a:spcBef>
            </a:pPr>
            <a:r>
              <a:rPr lang="ko-KR" altLang="en-US" sz="1600" b="1" kern="0" dirty="0" smtClean="0">
                <a:latin typeface="맑은 고딕" pitchFamily="50" charset="-127"/>
                <a:ea typeface="맑은 고딕" pitchFamily="50" charset="-127"/>
              </a:rPr>
              <a:t>세차</a:t>
            </a:r>
            <a:r>
              <a:rPr lang="en-US" altLang="ko-KR" sz="1600" b="1" kern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kern="0" smtClean="0">
                <a:latin typeface="맑은 고딕" pitchFamily="50" charset="-127"/>
                <a:ea typeface="맑은 고딕" pitchFamily="50" charset="-127"/>
              </a:rPr>
              <a:t>관리 시스템 구축 </a:t>
            </a:r>
            <a:r>
              <a:rPr lang="ko-KR" altLang="en-US" sz="1600" b="1" kern="0" dirty="0">
                <a:latin typeface="맑은 고딕" pitchFamily="50" charset="-127"/>
                <a:ea typeface="맑은 고딕" pitchFamily="50" charset="-127"/>
              </a:rPr>
              <a:t>프로젝트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637368"/>
              </p:ext>
            </p:extLst>
          </p:nvPr>
        </p:nvGraphicFramePr>
        <p:xfrm>
          <a:off x="2757488" y="5722271"/>
          <a:ext cx="4391025" cy="677619"/>
        </p:xfrm>
        <a:graphic>
          <a:graphicData uri="http://schemas.openxmlformats.org/drawingml/2006/table">
            <a:tbl>
              <a:tblPr/>
              <a:tblGrid>
                <a:gridCol w="594398"/>
                <a:gridCol w="1614967"/>
                <a:gridCol w="569990"/>
                <a:gridCol w="1611670"/>
              </a:tblGrid>
              <a:tr h="225873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900" b="1" kern="100" dirty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작성일</a:t>
                      </a:r>
                      <a:endParaRPr lang="ko-KR" sz="10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2017.01.02</a:t>
                      </a:r>
                      <a:endParaRPr lang="ko-KR" sz="1000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900" b="1" kern="100" dirty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작성자</a:t>
                      </a:r>
                      <a:endParaRPr lang="ko-KR" sz="10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kern="100" dirty="0" err="1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지트레이스</a:t>
                      </a:r>
                      <a:endParaRPr lang="ko-KR" sz="900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5873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900" b="1" kern="100" dirty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검토일</a:t>
                      </a:r>
                      <a:endParaRPr lang="ko-KR" sz="10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altLang="en-US" sz="1000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1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P  </a:t>
                      </a:r>
                      <a:r>
                        <a:rPr lang="en-US" altLang="ko-KR" sz="900" b="1" kern="100" baseline="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 </a:t>
                      </a:r>
                      <a:r>
                        <a:rPr lang="en-US" altLang="ko-KR" sz="900" b="1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M</a:t>
                      </a:r>
                      <a:endParaRPr lang="ko-KR" sz="10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kern="10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선덕 </a:t>
                      </a:r>
                      <a:r>
                        <a:rPr lang="en-US" altLang="ko-KR" sz="9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                      (</a:t>
                      </a:r>
                      <a:r>
                        <a:rPr lang="ko-KR" altLang="en-US" sz="9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인</a:t>
                      </a:r>
                      <a:r>
                        <a:rPr lang="en-US" altLang="ko-KR" sz="9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)</a:t>
                      </a:r>
                      <a:endParaRPr lang="ko-KR" altLang="en-US" sz="1000" kern="100" dirty="0">
                        <a:solidFill>
                          <a:schemeClr val="bg1">
                            <a:lumMod val="7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5873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900" b="1" kern="100" dirty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승인일</a:t>
                      </a:r>
                      <a:endParaRPr lang="ko-KR" sz="10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altLang="en-US" sz="1000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900" b="1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승인자</a:t>
                      </a:r>
                      <a:endParaRPr lang="ko-KR" sz="10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kern="10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위고</a:t>
                      </a:r>
                      <a:r>
                        <a:rPr lang="en-US" sz="9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                   </a:t>
                      </a:r>
                      <a:r>
                        <a:rPr lang="en-US" sz="900" kern="1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   </a:t>
                      </a:r>
                      <a:r>
                        <a:rPr lang="en-US" sz="9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(</a:t>
                      </a:r>
                      <a:r>
                        <a:rPr lang="ko-KR" altLang="en-US" sz="9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인</a:t>
                      </a:r>
                      <a:r>
                        <a:rPr lang="en-US" sz="9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)</a:t>
                      </a:r>
                      <a:endParaRPr lang="ko-KR" altLang="en-US" sz="1000" kern="100" dirty="0">
                        <a:solidFill>
                          <a:schemeClr val="bg1">
                            <a:lumMod val="7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Text Box 423"/>
          <p:cNvSpPr txBox="1">
            <a:spLocks noChangeArrowheads="1"/>
          </p:cNvSpPr>
          <p:nvPr/>
        </p:nvSpPr>
        <p:spPr bwMode="auto">
          <a:xfrm>
            <a:off x="3024151" y="3286126"/>
            <a:ext cx="6756400" cy="5191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altLang="ko-KR" sz="2800" dirty="0" err="1" smtClean="0">
                <a:latin typeface="YouandiModern HeadBold" pitchFamily="18" charset="-127"/>
                <a:ea typeface="YouandiModern HeadBold" pitchFamily="18" charset="-127"/>
              </a:rPr>
              <a:t>Ver</a:t>
            </a:r>
            <a:r>
              <a:rPr lang="en-US" altLang="ko-KR" sz="2800" dirty="0" smtClean="0">
                <a:latin typeface="YouandiModern HeadBold" pitchFamily="18" charset="-127"/>
                <a:ea typeface="YouandiModern HeadBold" pitchFamily="18" charset="-127"/>
              </a:rPr>
              <a:t> 0.1</a:t>
            </a:r>
            <a:r>
              <a:rPr lang="en-US" altLang="ko-KR" sz="2800" b="1" dirty="0" smtClean="0">
                <a:latin typeface="YouandiModern HeadBold" pitchFamily="18" charset="-127"/>
                <a:ea typeface="YouandiModern HeadBold" pitchFamily="18" charset="-127"/>
              </a:rPr>
              <a:t> </a:t>
            </a:r>
            <a:endParaRPr lang="ko-KR" altLang="en-US" sz="2800" b="1" dirty="0">
              <a:latin typeface="YouandiModern HeadBold" pitchFamily="18" charset="-127"/>
              <a:ea typeface="YouandiModern HeadBold" pitchFamily="18" charset="-127"/>
            </a:endParaRPr>
          </a:p>
        </p:txBody>
      </p:sp>
      <p:sp>
        <p:nvSpPr>
          <p:cNvPr id="6" name="Text Box 426"/>
          <p:cNvSpPr txBox="1">
            <a:spLocks noChangeArrowheads="1"/>
          </p:cNvSpPr>
          <p:nvPr/>
        </p:nvSpPr>
        <p:spPr bwMode="auto">
          <a:xfrm>
            <a:off x="1620042" y="1444631"/>
            <a:ext cx="6665913" cy="116955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ko-KR" altLang="en-US" sz="2800" dirty="0" smtClean="0">
                <a:latin typeface="YouandiModern HeadBold" pitchFamily="18" charset="-127"/>
                <a:ea typeface="YouandiModern HeadBold" pitchFamily="18" charset="-127"/>
              </a:rPr>
              <a:t>세차 관리 시스템 </a:t>
            </a:r>
            <a:endParaRPr lang="en-US" altLang="ko-KR" sz="2800" dirty="0" smtClean="0">
              <a:latin typeface="YouandiModern HeadBold" pitchFamily="18" charset="-127"/>
              <a:ea typeface="YouandiModern HeadBold" pitchFamily="18" charset="-127"/>
            </a:endParaRPr>
          </a:p>
          <a:p>
            <a:pPr algn="ctr">
              <a:spcBef>
                <a:spcPct val="50000"/>
              </a:spcBef>
            </a:pPr>
            <a:r>
              <a:rPr lang="en-US" altLang="ko-KR" sz="2800" dirty="0" smtClean="0">
                <a:latin typeface="YouandiModern HeadBold" pitchFamily="18" charset="-127"/>
                <a:ea typeface="YouandiModern HeadBold" pitchFamily="18" charset="-127"/>
              </a:rPr>
              <a:t>Admin site</a:t>
            </a:r>
            <a:r>
              <a:rPr lang="ko-KR" altLang="en-US" sz="2800" smtClean="0">
                <a:latin typeface="YouandiModern HeadBold" pitchFamily="18" charset="-127"/>
                <a:ea typeface="YouandiModern HeadBold" pitchFamily="18" charset="-127"/>
              </a:rPr>
              <a:t> </a:t>
            </a:r>
            <a:endParaRPr lang="en-US" altLang="ko-KR" sz="2800" dirty="0" smtClean="0">
              <a:latin typeface="YouandiModern HeadBold" pitchFamily="18" charset="-127"/>
              <a:ea typeface="YouandiModern HeadBold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 rot="589293">
            <a:off x="7890224" y="479021"/>
            <a:ext cx="1785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CONFIDENTIAL</a:t>
            </a:r>
            <a:endParaRPr lang="ko-KR" altLang="en-US" sz="16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Line 422"/>
          <p:cNvSpPr>
            <a:spLocks noChangeShapeType="1"/>
          </p:cNvSpPr>
          <p:nvPr/>
        </p:nvSpPr>
        <p:spPr bwMode="auto">
          <a:xfrm>
            <a:off x="698962" y="2964226"/>
            <a:ext cx="9047163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 bwMode="auto">
          <a:xfrm>
            <a:off x="590593" y="605671"/>
            <a:ext cx="102944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2800" dirty="0" smtClean="0">
                <a:latin typeface="맑은 고딕" pitchFamily="50" charset="-127"/>
                <a:ea typeface="맑은 고딕" pitchFamily="50" charset="-127"/>
              </a:rPr>
              <a:t>위고 </a:t>
            </a:r>
            <a:endParaRPr kumimoji="0" lang="ko-KR" altLang="en-US" sz="2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640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012879" y="1420826"/>
            <a:ext cx="1300161" cy="37147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Home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6" name="꺾인 연결선 5"/>
          <p:cNvCxnSpPr>
            <a:stCxn id="14" idx="0"/>
            <a:endCxn id="4" idx="2"/>
          </p:cNvCxnSpPr>
          <p:nvPr/>
        </p:nvCxnSpPr>
        <p:spPr>
          <a:xfrm rot="16200000" flipV="1">
            <a:off x="5675761" y="779501"/>
            <a:ext cx="521366" cy="254696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25" idx="0"/>
            <a:endCxn id="4" idx="2"/>
          </p:cNvCxnSpPr>
          <p:nvPr/>
        </p:nvCxnSpPr>
        <p:spPr>
          <a:xfrm rot="16200000" flipV="1">
            <a:off x="5051421" y="1403841"/>
            <a:ext cx="521366" cy="129828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81201"/>
              </p:ext>
            </p:extLst>
          </p:nvPr>
        </p:nvGraphicFramePr>
        <p:xfrm>
          <a:off x="6683428" y="2313668"/>
          <a:ext cx="1053000" cy="1710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3000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고객 지원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고객 공지 사항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공지 사항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지점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대리점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)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자주하는 질문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이용약관관리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497764"/>
              </p:ext>
            </p:extLst>
          </p:nvPr>
        </p:nvGraphicFramePr>
        <p:xfrm>
          <a:off x="1504708" y="2313668"/>
          <a:ext cx="1148108" cy="7019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8108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사용자 관리 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 예약 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b="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취소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900" b="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 </a:t>
                      </a:r>
                      <a:r>
                        <a:rPr lang="ko-KR" altLang="en-US" sz="900" b="0" kern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현황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0" name="꺾인 연결선 19"/>
          <p:cNvCxnSpPr>
            <a:stCxn id="15" idx="0"/>
            <a:endCxn id="4" idx="2"/>
          </p:cNvCxnSpPr>
          <p:nvPr/>
        </p:nvCxnSpPr>
        <p:spPr>
          <a:xfrm rot="5400000" flipH="1" flipV="1">
            <a:off x="3110178" y="760886"/>
            <a:ext cx="521366" cy="258419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009439"/>
              </p:ext>
            </p:extLst>
          </p:nvPr>
        </p:nvGraphicFramePr>
        <p:xfrm>
          <a:off x="5383705" y="2313668"/>
          <a:ext cx="1155087" cy="1340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087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관제 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현황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당일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차량 위치 관제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차량 이동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경로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165590" y="227021"/>
            <a:ext cx="4274526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Menu A</a:t>
            </a:r>
            <a:r>
              <a:rPr lang="en-US" sz="1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​rchitecture</a:t>
            </a:r>
            <a:endParaRPr lang="ko-KR" altLang="en-US" sz="1600" b="1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22" name="Line 422"/>
          <p:cNvSpPr>
            <a:spLocks noChangeShapeType="1"/>
          </p:cNvSpPr>
          <p:nvPr/>
        </p:nvSpPr>
        <p:spPr bwMode="auto">
          <a:xfrm>
            <a:off x="309563" y="562339"/>
            <a:ext cx="90471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09563" y="581389"/>
            <a:ext cx="121443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583230"/>
              </p:ext>
            </p:extLst>
          </p:nvPr>
        </p:nvGraphicFramePr>
        <p:xfrm>
          <a:off x="8643166" y="4319729"/>
          <a:ext cx="1062362" cy="1375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362"/>
              </a:tblGrid>
              <a:tr h="3373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 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직원가입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 찾기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 bwMode="auto">
          <a:xfrm>
            <a:off x="2352900" y="5445224"/>
            <a:ext cx="5458546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기초 정보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주문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??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분전에는 주문 불가 설정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예약후 주문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??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 이내 미 결제시 결제 취소 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구역 관리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동 단위로 차량 매칭 배정을 위한 메뉴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</a:t>
            </a: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권역 관리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해당 지역을 묶어서 표현을 하는 방식으로 등록을 하고 차량 매칭을 할 수 있는 방안으로처리를 할 것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일일 마감을 지어야 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기초 정보 관리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377262"/>
              </p:ext>
            </p:extLst>
          </p:nvPr>
        </p:nvGraphicFramePr>
        <p:xfrm>
          <a:off x="2786533" y="2313668"/>
          <a:ext cx="1155087" cy="1005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087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직원관리  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직원 작업 내역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정산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내역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889104" y="785609"/>
            <a:ext cx="2719014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일자별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 표시 내역 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차량별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상품 내역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팀별 내역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지역 별 내역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경기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결제 방식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후불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카드 결제 내역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취소 내역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일자별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팀별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9" name="꺾인 연결선 28"/>
          <p:cNvCxnSpPr>
            <a:stCxn id="30" idx="0"/>
            <a:endCxn id="4" idx="2"/>
          </p:cNvCxnSpPr>
          <p:nvPr/>
        </p:nvCxnSpPr>
        <p:spPr>
          <a:xfrm rot="5400000" flipH="1" flipV="1">
            <a:off x="3752835" y="1403543"/>
            <a:ext cx="521366" cy="129888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424406" y="4203812"/>
            <a:ext cx="41044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사이트 사용자 레벨 및 주요 관리 권한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] </a:t>
            </a:r>
            <a:endParaRPr lang="en-US" altLang="ko-KR" sz="105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Admin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</a:t>
            </a:r>
            <a:r>
              <a:rPr lang="en-US" altLang="ko-KR" sz="105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사이트의 전반적인 관리를 하는 관리자임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지역관리자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대리점과 사용자를 관리를 하는 관리자 레벨임 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관리자  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본사가 직영 및 대리는 하는 관리자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manager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</a:t>
            </a:r>
            <a:r>
              <a:rPr lang="en-US" altLang="ko-KR" sz="105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차량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단위로 정산을 </a:t>
            </a:r>
            <a:r>
              <a:rPr lang="ko-KR" altLang="en-US" sz="105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기분적인 단위의 소그룹 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Staff 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차량의 작업을 하는 지원을 직원임 </a:t>
            </a:r>
            <a:endParaRPr lang="ko-KR" altLang="en-US" sz="105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596936"/>
              </p:ext>
            </p:extLst>
          </p:nvPr>
        </p:nvGraphicFramePr>
        <p:xfrm>
          <a:off x="4085120" y="2313668"/>
          <a:ext cx="1155087" cy="1340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087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</a:rPr>
                        <a:t>레포트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중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중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중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43" name="꺾인 연결선 42"/>
          <p:cNvCxnSpPr>
            <a:stCxn id="42" idx="0"/>
            <a:endCxn id="4" idx="2"/>
          </p:cNvCxnSpPr>
          <p:nvPr/>
        </p:nvCxnSpPr>
        <p:spPr>
          <a:xfrm rot="5400000" flipH="1" flipV="1">
            <a:off x="4402128" y="2052837"/>
            <a:ext cx="521366" cy="29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72480" y="702671"/>
            <a:ext cx="3754554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 </a:t>
            </a:r>
            <a:r>
              <a:rPr lang="en-US" altLang="ko-KR" sz="1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0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</a:t>
            </a:r>
            <a:r>
              <a:rPr lang="en-US" altLang="ko-KR" sz="1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manager</a:t>
            </a:r>
            <a:r>
              <a:rPr lang="ko-KR" altLang="en-US" sz="100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</a:t>
            </a:r>
            <a:r>
              <a:rPr lang="en-US" altLang="ko-KR" sz="1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00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차량</a:t>
            </a:r>
            <a:r>
              <a:rPr lang="en-US" altLang="ko-KR" sz="1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00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단위로 정산을 기분적인 단위의 소그룹 </a:t>
            </a:r>
            <a:endParaRPr lang="en-US" altLang="ko-KR" sz="10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 bwMode="auto">
          <a:xfrm>
            <a:off x="5430536" y="3752470"/>
            <a:ext cx="10118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본인 차량 내역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550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012879" y="1420826"/>
            <a:ext cx="1300161" cy="37147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Home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845731"/>
              </p:ext>
            </p:extLst>
          </p:nvPr>
        </p:nvGraphicFramePr>
        <p:xfrm>
          <a:off x="2801677" y="2313668"/>
          <a:ext cx="1148108" cy="7019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8108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사용자 관리 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 예약 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b="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취소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900" b="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 </a:t>
                      </a:r>
                      <a:r>
                        <a:rPr lang="ko-KR" altLang="en-US" sz="900" b="0" kern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현황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0" name="꺾인 연결선 19"/>
          <p:cNvCxnSpPr>
            <a:stCxn id="15" idx="0"/>
            <a:endCxn id="4" idx="2"/>
          </p:cNvCxnSpPr>
          <p:nvPr/>
        </p:nvCxnSpPr>
        <p:spPr>
          <a:xfrm rot="5400000" flipH="1" flipV="1">
            <a:off x="3758662" y="1409371"/>
            <a:ext cx="521366" cy="128722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65590" y="227021"/>
            <a:ext cx="4274526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Menu A</a:t>
            </a:r>
            <a:r>
              <a:rPr lang="en-US" sz="1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​rchitecture</a:t>
            </a:r>
            <a:endParaRPr lang="ko-KR" altLang="en-US" sz="1600" b="1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22" name="Line 422"/>
          <p:cNvSpPr>
            <a:spLocks noChangeShapeType="1"/>
          </p:cNvSpPr>
          <p:nvPr/>
        </p:nvSpPr>
        <p:spPr bwMode="auto">
          <a:xfrm>
            <a:off x="309563" y="562339"/>
            <a:ext cx="90471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09563" y="581389"/>
            <a:ext cx="121443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583230"/>
              </p:ext>
            </p:extLst>
          </p:nvPr>
        </p:nvGraphicFramePr>
        <p:xfrm>
          <a:off x="8643166" y="4319729"/>
          <a:ext cx="1062362" cy="1375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362"/>
              </a:tblGrid>
              <a:tr h="3373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 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직원가입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 찾기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 bwMode="auto">
          <a:xfrm>
            <a:off x="2352900" y="5445224"/>
            <a:ext cx="5458546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기초 정보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주문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??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분전에는 주문 불가 설정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예약후 주문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??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 이내 미 결제시 결제 취소 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구역 관리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동 단위로 차량 매칭 배정을 위한 메뉴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</a:t>
            </a: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권역 관리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해당 지역을 묶어서 표현을 하는 방식으로 등록을 하고 차량 매칭을 할 수 있는 방안으로처리를 할 것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일일 마감을 지어야 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기초 정보 관리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79439"/>
              </p:ext>
            </p:extLst>
          </p:nvPr>
        </p:nvGraphicFramePr>
        <p:xfrm>
          <a:off x="4083502" y="2313668"/>
          <a:ext cx="1155087" cy="1005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087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직원관리  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직원 작업 내역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정산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내역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889104" y="785609"/>
            <a:ext cx="2719014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일자별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 표시 내역 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차량별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상품 내역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팀별 내역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지역 별 내역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경기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결제 방식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후불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카드 결제 내역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취소 내역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일자별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팀별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9" name="꺾인 연결선 28"/>
          <p:cNvCxnSpPr>
            <a:stCxn id="30" idx="0"/>
            <a:endCxn id="4" idx="2"/>
          </p:cNvCxnSpPr>
          <p:nvPr/>
        </p:nvCxnSpPr>
        <p:spPr>
          <a:xfrm rot="5400000" flipH="1" flipV="1">
            <a:off x="4401319" y="2052028"/>
            <a:ext cx="521366" cy="191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424406" y="4203812"/>
            <a:ext cx="41044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사이트 사용자 레벨 및 주요 관리 권한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] </a:t>
            </a:r>
            <a:endParaRPr lang="en-US" altLang="ko-KR" sz="105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Admin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</a:t>
            </a:r>
            <a:r>
              <a:rPr lang="en-US" altLang="ko-KR" sz="105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사이트의 전반적인 관리를 하는 관리자임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지역관리자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대리점과 사용자를 관리를 하는 관리자 레벨임 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관리자  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본사가 직영 및 대리는 하는 관리자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manager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</a:t>
            </a:r>
            <a:r>
              <a:rPr lang="en-US" altLang="ko-KR" sz="105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차량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단위로 정산을 </a:t>
            </a:r>
            <a:r>
              <a:rPr lang="ko-KR" altLang="en-US" sz="105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기분적인 단위의 소그룹 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Staff 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차량의 작업을 하는 지원을 직원임 </a:t>
            </a:r>
            <a:endParaRPr lang="ko-KR" altLang="en-US" sz="105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180788"/>
              </p:ext>
            </p:extLst>
          </p:nvPr>
        </p:nvGraphicFramePr>
        <p:xfrm>
          <a:off x="5382089" y="2313668"/>
          <a:ext cx="1155087" cy="1340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087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</a:rPr>
                        <a:t>레포트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중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중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중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43" name="꺾인 연결선 42"/>
          <p:cNvCxnSpPr>
            <a:stCxn id="42" idx="0"/>
            <a:endCxn id="4" idx="2"/>
          </p:cNvCxnSpPr>
          <p:nvPr/>
        </p:nvCxnSpPr>
        <p:spPr>
          <a:xfrm rot="16200000" flipV="1">
            <a:off x="5050613" y="1404649"/>
            <a:ext cx="521366" cy="129667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72480" y="702671"/>
            <a:ext cx="2975495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</a:t>
            </a:r>
            <a:r>
              <a:rPr lang="en-US" altLang="ko-KR" sz="1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0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</a:t>
            </a:r>
            <a:r>
              <a:rPr lang="en-US" altLang="ko-KR" sz="1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Staff : </a:t>
            </a:r>
            <a:r>
              <a:rPr lang="ko-KR" altLang="en-US" sz="100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차량의 작업을 하는 지원을 직원임 </a:t>
            </a:r>
            <a:endParaRPr lang="ko-KR" altLang="en-US" sz="10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1273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81213" y="1420826"/>
            <a:ext cx="1300161" cy="37147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Home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5" name="꺾인 연결선 4"/>
          <p:cNvCxnSpPr>
            <a:stCxn id="17" idx="0"/>
            <a:endCxn id="4" idx="2"/>
          </p:cNvCxnSpPr>
          <p:nvPr/>
        </p:nvCxnSpPr>
        <p:spPr>
          <a:xfrm rot="5400000" flipH="1" flipV="1">
            <a:off x="2446940" y="129315"/>
            <a:ext cx="521366" cy="3847341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꺾인 연결선 5"/>
          <p:cNvCxnSpPr>
            <a:stCxn id="14" idx="0"/>
            <a:endCxn id="4" idx="2"/>
          </p:cNvCxnSpPr>
          <p:nvPr/>
        </p:nvCxnSpPr>
        <p:spPr>
          <a:xfrm rot="16200000" flipV="1">
            <a:off x="6639797" y="-216201"/>
            <a:ext cx="521366" cy="453837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25" idx="0"/>
            <a:endCxn id="4" idx="2"/>
          </p:cNvCxnSpPr>
          <p:nvPr/>
        </p:nvCxnSpPr>
        <p:spPr>
          <a:xfrm rot="16200000" flipV="1">
            <a:off x="5385397" y="1038199"/>
            <a:ext cx="521366" cy="202957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103795"/>
              </p:ext>
            </p:extLst>
          </p:nvPr>
        </p:nvGraphicFramePr>
        <p:xfrm>
          <a:off x="8643166" y="2313668"/>
          <a:ext cx="1053000" cy="1681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3000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</a:rPr>
                        <a:t>고객 지원</a:t>
                      </a:r>
                      <a:endParaRPr lang="ko-KR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</a:rPr>
                        <a:t>공지 사항 </a:t>
                      </a:r>
                      <a:endParaRPr lang="en-US" altLang="ko-KR" sz="900" baseline="0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1:1 </a:t>
                      </a:r>
                      <a:r>
                        <a:rPr lang="ko-KR" altLang="en-US" sz="900" smtClean="0">
                          <a:solidFill>
                            <a:srgbClr val="FF0000"/>
                          </a:solidFill>
                        </a:rPr>
                        <a:t>문의 </a:t>
                      </a:r>
                      <a:endParaRPr lang="en-US" altLang="ko-KR" sz="900" baseline="0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rgbClr val="FF0000"/>
                          </a:solidFill>
                        </a:rPr>
                        <a:t>자주하는 질문</a:t>
                      </a:r>
                      <a:endParaRPr lang="en-US" altLang="ko-KR" sz="900" baseline="0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rgbClr val="FF0000"/>
                          </a:solidFill>
                        </a:rPr>
                        <a:t>이용약관관리</a:t>
                      </a:r>
                      <a:endParaRPr lang="en-US" altLang="ko-KR" sz="900" baseline="0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417975"/>
              </p:ext>
            </p:extLst>
          </p:nvPr>
        </p:nvGraphicFramePr>
        <p:xfrm>
          <a:off x="200472" y="2313668"/>
          <a:ext cx="1166963" cy="3014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6963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기초 정보 관리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정비 상품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세차상품 관리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strike="sngStrike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대리점</a:t>
                      </a:r>
                      <a:r>
                        <a:rPr lang="en-US" altLang="ko-KR" sz="900" b="0" strike="sngStrike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trike="sngStrike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회사</a:t>
                      </a:r>
                      <a:r>
                        <a:rPr lang="en-US" altLang="ko-KR" sz="900" b="0" strike="sngStrike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 b="0" strike="sngStrike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관리</a:t>
                      </a:r>
                      <a:endParaRPr lang="en-US" altLang="ko-KR" sz="900" b="0" strike="sngStrike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BLE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단말기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배차 내역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권역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세차 차량 관리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그룹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3" name="꺾인 연결선 22"/>
          <p:cNvCxnSpPr>
            <a:stCxn id="16" idx="0"/>
            <a:endCxn id="4" idx="2"/>
          </p:cNvCxnSpPr>
          <p:nvPr/>
        </p:nvCxnSpPr>
        <p:spPr>
          <a:xfrm rot="5400000" flipH="1" flipV="1">
            <a:off x="4117020" y="1800190"/>
            <a:ext cx="522162" cy="50638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5374217"/>
              </p:ext>
            </p:extLst>
          </p:nvPr>
        </p:nvGraphicFramePr>
        <p:xfrm>
          <a:off x="1568624" y="2313668"/>
          <a:ext cx="1148108" cy="23759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8108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사용자 관리 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사용자 가입 현황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 예약 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b="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취소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900" b="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 </a:t>
                      </a:r>
                      <a:r>
                        <a:rPr lang="ko-KR" altLang="en-US" sz="900" b="0" kern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현황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719649"/>
              </p:ext>
            </p:extLst>
          </p:nvPr>
        </p:nvGraphicFramePr>
        <p:xfrm>
          <a:off x="3440832" y="2314464"/>
          <a:ext cx="1368152" cy="1340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8152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운영자 관리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대리점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직원 관리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작업자별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작업 현황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0" name="꺾인 연결선 19"/>
          <p:cNvCxnSpPr>
            <a:stCxn id="15" idx="0"/>
            <a:endCxn id="4" idx="2"/>
          </p:cNvCxnSpPr>
          <p:nvPr/>
        </p:nvCxnSpPr>
        <p:spPr>
          <a:xfrm rot="5400000" flipH="1" flipV="1">
            <a:off x="3126303" y="808677"/>
            <a:ext cx="521366" cy="248861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37379"/>
              </p:ext>
            </p:extLst>
          </p:nvPr>
        </p:nvGraphicFramePr>
        <p:xfrm>
          <a:off x="5999446" y="2313668"/>
          <a:ext cx="1322841" cy="1340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2841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</a:rPr>
                        <a:t>관제 </a:t>
                      </a:r>
                      <a:endParaRPr lang="ko-KR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현황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당일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차량 위치 관제 </a:t>
                      </a:r>
                      <a:endParaRPr lang="ko-KR" altLang="en-US" sz="9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차량 이동</a:t>
                      </a:r>
                      <a:r>
                        <a:rPr lang="ko-KR" altLang="en-US" sz="900" b="0" baseline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경로 </a:t>
                      </a:r>
                      <a:endParaRPr lang="ko-KR" altLang="en-US" sz="9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165590" y="227021"/>
            <a:ext cx="4274526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Menu A</a:t>
            </a:r>
            <a:r>
              <a:rPr lang="en-US" sz="1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​rchitecture</a:t>
            </a:r>
            <a:endParaRPr lang="ko-KR" altLang="en-US" sz="1600" b="1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22" name="Line 422"/>
          <p:cNvSpPr>
            <a:spLocks noChangeShapeType="1"/>
          </p:cNvSpPr>
          <p:nvPr/>
        </p:nvSpPr>
        <p:spPr bwMode="auto">
          <a:xfrm>
            <a:off x="309563" y="562339"/>
            <a:ext cx="90471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09563" y="581389"/>
            <a:ext cx="121443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526895"/>
              </p:ext>
            </p:extLst>
          </p:nvPr>
        </p:nvGraphicFramePr>
        <p:xfrm>
          <a:off x="8643166" y="4319729"/>
          <a:ext cx="1062362" cy="1375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362"/>
              </a:tblGrid>
              <a:tr h="3373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로그인</a:t>
                      </a:r>
                      <a:endParaRPr lang="ko-KR" altLang="en-US" sz="10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로그인 </a:t>
                      </a:r>
                      <a:endParaRPr lang="ko-KR" altLang="en-US" sz="90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회원가입</a:t>
                      </a:r>
                      <a:endParaRPr lang="ko-KR" altLang="en-US" sz="90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비밀번호 찾기</a:t>
                      </a:r>
                      <a:endParaRPr lang="ko-KR" altLang="en-US" sz="90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272480" y="644964"/>
            <a:ext cx="3174267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지역관리자 </a:t>
            </a:r>
            <a:r>
              <a:rPr lang="en-US" altLang="ko-KR" sz="1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 </a:t>
            </a:r>
            <a:r>
              <a:rPr lang="ko-KR" altLang="en-US" sz="100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대리점과 사용자를 관리를 하는 관리자 레벨임 </a:t>
            </a:r>
            <a:endParaRPr lang="en-US" altLang="ko-KR" sz="10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834099"/>
              </p:ext>
            </p:extLst>
          </p:nvPr>
        </p:nvGraphicFramePr>
        <p:xfrm>
          <a:off x="3912703" y="3836080"/>
          <a:ext cx="1691867" cy="1005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91867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정산 내역  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대리점 별 </a:t>
                      </a: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월단위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레포트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직원별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월단위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레포트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 bwMode="auto">
          <a:xfrm>
            <a:off x="1524000" y="5322721"/>
            <a:ext cx="5458546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기초 정보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주문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??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분전에는 주문 불가 설정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예약후 주문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??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 이내 미 결제시 결제 취소 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구역 관리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동 단위로 차량 매칭 배정을 위한 메뉴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</a:t>
            </a: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권역 관리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해당 지역을 묶어서 표현을 하는 방식으로 등록을 하고 차량 매칭을 할 수 있는 방안으로처리를 할 것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일일 마감을 지어야 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기초 정보 관리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‘</a:t>
            </a: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305210"/>
              </p:ext>
            </p:extLst>
          </p:nvPr>
        </p:nvGraphicFramePr>
        <p:xfrm>
          <a:off x="6760177" y="3836080"/>
          <a:ext cx="1433183" cy="1005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3183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  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근태 관리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889104" y="785609"/>
            <a:ext cx="2719014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일자별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 표시 내역 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차량별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상품 내역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팀별 내역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지역 별 내역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경기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결제 방식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후불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카드 결제 내역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취소 내역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일자별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팀별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7322287" y="5695263"/>
            <a:ext cx="77136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태블릿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607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21515" y="226021"/>
            <a:ext cx="1344730" cy="609400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4000" y="379762"/>
            <a:ext cx="548772" cy="6537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66916" y="459776"/>
            <a:ext cx="710555" cy="539041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32201"/>
              </p:ext>
            </p:extLst>
          </p:nvPr>
        </p:nvGraphicFramePr>
        <p:xfrm>
          <a:off x="1240582" y="1360999"/>
          <a:ext cx="1312328" cy="164665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66883"/>
                <a:gridCol w="245445"/>
              </a:tblGrid>
              <a:tr h="27444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기초정보관리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44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사용자관리       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444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운영자 관리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444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</a:t>
                      </a:r>
                      <a:r>
                        <a:rPr lang="ko-KR" altLang="en-US" sz="1000" dirty="0" err="1" smtClean="0"/>
                        <a:t>레포트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444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위치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smtClean="0"/>
                        <a:t>관제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444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고객 지원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552910" y="226022"/>
            <a:ext cx="6256352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2573459" y="241486"/>
            <a:ext cx="223009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XXXX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329781"/>
              </p:ext>
            </p:extLst>
          </p:nvPr>
        </p:nvGraphicFramePr>
        <p:xfrm>
          <a:off x="2580257" y="910253"/>
          <a:ext cx="6229005" cy="52805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804252"/>
                <a:gridCol w="1272083"/>
                <a:gridCol w="797163"/>
                <a:gridCol w="1279172"/>
                <a:gridCol w="788077"/>
                <a:gridCol w="1288258"/>
              </a:tblGrid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분  류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회사명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회사 분류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사업자번호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메인 관리자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572007" y="631394"/>
            <a:ext cx="110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업체 관리</a:t>
            </a:r>
            <a:endParaRPr lang="ko-KR" altLang="en-US" sz="1200" dirty="0">
              <a:latin typeface="현대체 mediurr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30524" y="948150"/>
            <a:ext cx="120163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7592896" y="1196612"/>
            <a:ext cx="1193465" cy="216761"/>
            <a:chOff x="9812992" y="1180668"/>
            <a:chExt cx="1193465" cy="216761"/>
          </a:xfrm>
        </p:grpSpPr>
        <p:grpSp>
          <p:nvGrpSpPr>
            <p:cNvPr id="13" name="그룹 12"/>
            <p:cNvGrpSpPr/>
            <p:nvPr/>
          </p:nvGrpSpPr>
          <p:grpSpPr>
            <a:xfrm>
              <a:off x="9812992" y="1180668"/>
              <a:ext cx="504549" cy="215444"/>
              <a:chOff x="3355576" y="1263570"/>
              <a:chExt cx="504549" cy="215444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10232961" y="1180668"/>
              <a:ext cx="410936" cy="215444"/>
              <a:chOff x="3168738" y="1263570"/>
              <a:chExt cx="410936" cy="215444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10561785" y="1181985"/>
              <a:ext cx="444672" cy="215444"/>
              <a:chOff x="2890755" y="1264887"/>
              <a:chExt cx="444672" cy="215444"/>
            </a:xfrm>
          </p:grpSpPr>
          <p:sp>
            <p:nvSpPr>
              <p:cNvPr id="16" name="타원 15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22" name="직사각형 21"/>
          <p:cNvSpPr/>
          <p:nvPr/>
        </p:nvSpPr>
        <p:spPr>
          <a:xfrm>
            <a:off x="3430524" y="1201886"/>
            <a:ext cx="120163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486656" y="1196410"/>
            <a:ext cx="1208056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86656" y="931636"/>
            <a:ext cx="1208056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562417" y="950646"/>
            <a:ext cx="1223944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72007" y="1493732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업체 세부 조회</a:t>
            </a:r>
            <a:endParaRPr lang="ko-KR" altLang="en-US" sz="1200" dirty="0">
              <a:latin typeface="현대체 mediurr"/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364808"/>
              </p:ext>
            </p:extLst>
          </p:nvPr>
        </p:nvGraphicFramePr>
        <p:xfrm>
          <a:off x="2576736" y="1772816"/>
          <a:ext cx="6209624" cy="393083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86963"/>
                <a:gridCol w="801986"/>
                <a:gridCol w="782181"/>
                <a:gridCol w="1569123"/>
                <a:gridCol w="751901"/>
                <a:gridCol w="691452"/>
                <a:gridCol w="1326018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회사명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주    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연락처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등록일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관리자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본사 관리자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현대중공업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가산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지게차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하여 지게차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남광</a:t>
                      </a:r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물류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Rental </a:t>
                      </a:r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명일물류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Rental </a:t>
                      </a:r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금강지게차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Rental </a:t>
                      </a:r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성심 지게차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Rental </a:t>
                      </a:r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한국 지게차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</a:t>
                      </a:r>
                      <a:r>
                        <a:rPr lang="en-US" altLang="ko-KR" sz="80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효성 지게차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강남구 도곡동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금성 지게차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강남구 도곡동 </a:t>
                      </a:r>
                      <a:r>
                        <a:rPr lang="en-US" altLang="ko-KR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방영 지게차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강남구 도곡동 </a:t>
                      </a:r>
                      <a:r>
                        <a:rPr lang="en-US" altLang="ko-KR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냉동 물류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강남구 도곡동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하여 지게차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6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남광</a:t>
                      </a:r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물류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Rental </a:t>
                      </a:r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명일물류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Rental </a:t>
                      </a:r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금강지게차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595" y="694032"/>
            <a:ext cx="3025378" cy="18051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 bwMode="auto">
          <a:xfrm>
            <a:off x="2573460" y="5725681"/>
            <a:ext cx="6235802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566245" y="5950543"/>
            <a:ext cx="6243017" cy="405373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Footer ( </a:t>
            </a:r>
            <a:r>
              <a:rPr lang="ko-KR" altLang="en-US" sz="800" smtClean="0">
                <a:solidFill>
                  <a:schemeClr val="tx1"/>
                </a:solidFill>
              </a:rPr>
              <a:t>사업자</a:t>
            </a:r>
            <a:r>
              <a:rPr lang="en-US" altLang="ko-KR" sz="800" dirty="0" smtClean="0">
                <a:solidFill>
                  <a:schemeClr val="tx1"/>
                </a:solidFill>
              </a:rPr>
              <a:t> </a:t>
            </a:r>
            <a:r>
              <a:rPr lang="ko-KR" altLang="en-US" sz="800" smtClean="0">
                <a:solidFill>
                  <a:schemeClr val="tx1"/>
                </a:solidFill>
              </a:rPr>
              <a:t>정보 등등을 표시</a:t>
            </a:r>
            <a:r>
              <a:rPr lang="en-US" altLang="ko-KR" sz="800" dirty="0" smtClean="0">
                <a:solidFill>
                  <a:schemeClr val="tx1"/>
                </a:solidFill>
              </a:rPr>
              <a:t> )  - </a:t>
            </a:r>
            <a:r>
              <a:rPr lang="ko-KR" altLang="en-US" sz="800" smtClean="0">
                <a:solidFill>
                  <a:schemeClr val="tx1"/>
                </a:solidFill>
              </a:rPr>
              <a:t>내부적으로 표시를 하기 때문에 많은내용이 필요 하지는 않음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8086924" y="1559858"/>
            <a:ext cx="673754" cy="1500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50   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680" y="1502758"/>
            <a:ext cx="1046347" cy="243809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8221626" y="271354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 bwMode="auto">
          <a:xfrm>
            <a:off x="5450689" y="287033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6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552910" y="226021"/>
            <a:ext cx="6256352" cy="3305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524609" y="5967732"/>
            <a:ext cx="6256352" cy="3305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2645945" y="5855520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5696643" y="644249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6821436" y="1502005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8609775" y="1955159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760677" y="532683"/>
            <a:ext cx="93236" cy="578734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458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461174"/>
              </p:ext>
            </p:extLst>
          </p:nvPr>
        </p:nvGraphicFramePr>
        <p:xfrm>
          <a:off x="7761312" y="867783"/>
          <a:ext cx="2049438" cy="5169208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메뉴의 위치를 표시를 하면 해당 부문의 좌측은 고정이 되어 있으면 우측의 </a:t>
                      </a:r>
                      <a:r>
                        <a:rPr lang="en-US" altLang="ko-KR" sz="8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logout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버튼은 화면의 오른쪽 끝에 고정이 되어서 표시가됨 </a:t>
                      </a:r>
                      <a:endParaRPr lang="en-US" altLang="ko-KR" sz="800" b="0" kern="120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Footer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는 고정이 되면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list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의 내용이 커지더라고 이동을 하지않음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메뉴에 버튼에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따라서 아래의 내용이 출력이 되는 형태임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닫기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 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버튼은 없슴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+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는 추가 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–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삭제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저장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재조회 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 excel 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형태의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버튼을 나타냄 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list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의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개수가 기본 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30, 50, 100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개로 나타냄 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trike="noStrike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List </a:t>
                      </a:r>
                      <a:r>
                        <a:rPr lang="ko-KR" altLang="en-US" sz="800" b="0" strike="noStrike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의</a:t>
                      </a:r>
                      <a:r>
                        <a:rPr lang="en-US" altLang="ko-KR" sz="800" b="0" strike="noStrike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800" b="0" strike="noStrike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개수가 늘어나면 세로 스크롤이 생김 화면의 폭이 </a:t>
                      </a:r>
                      <a:r>
                        <a:rPr lang="en-US" altLang="ko-KR" sz="800" b="0" strike="noStrike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800</a:t>
                      </a:r>
                      <a:r>
                        <a:rPr lang="en-US" altLang="ko-KR" sz="800" b="0" strike="noStrike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800" b="0" strike="noStrike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이하로 떨어지면  가로 스크롤이 생김</a:t>
                      </a:r>
                      <a:r>
                        <a:rPr lang="en-US" altLang="ko-KR" sz="800" b="0" strike="noStrike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9878" y="647363"/>
            <a:ext cx="1344730" cy="609400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363" y="801104"/>
            <a:ext cx="548772" cy="653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5279" y="881118"/>
            <a:ext cx="710555" cy="539041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710801"/>
              </p:ext>
            </p:extLst>
          </p:nvPr>
        </p:nvGraphicFramePr>
        <p:xfrm>
          <a:off x="98945" y="1782341"/>
          <a:ext cx="1312328" cy="164665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66883"/>
                <a:gridCol w="245445"/>
              </a:tblGrid>
              <a:tr h="27444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기초정보관리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44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사용자관리       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444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운영자 관리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444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</a:t>
                      </a:r>
                      <a:r>
                        <a:rPr lang="ko-KR" altLang="en-US" sz="1000" dirty="0" err="1" smtClean="0"/>
                        <a:t>레포트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444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위치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smtClean="0"/>
                        <a:t>관제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444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고객 지원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1411273" y="647364"/>
            <a:ext cx="6256352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1431822" y="662828"/>
            <a:ext cx="223009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XXXX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537084"/>
              </p:ext>
            </p:extLst>
          </p:nvPr>
        </p:nvGraphicFramePr>
        <p:xfrm>
          <a:off x="1438620" y="1331595"/>
          <a:ext cx="6229005" cy="52805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804252"/>
                <a:gridCol w="1272083"/>
                <a:gridCol w="797163"/>
                <a:gridCol w="1279172"/>
                <a:gridCol w="788077"/>
                <a:gridCol w="1288258"/>
              </a:tblGrid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분  류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회사명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회사 분류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사업자번호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메인 관리자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1430370" y="1052736"/>
            <a:ext cx="110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업체 관리</a:t>
            </a:r>
            <a:endParaRPr lang="ko-KR" altLang="en-US" sz="1200" dirty="0">
              <a:latin typeface="현대체 mediurr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288887" y="1369492"/>
            <a:ext cx="120163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6451259" y="1617954"/>
            <a:ext cx="1193465" cy="216761"/>
            <a:chOff x="9812992" y="1180668"/>
            <a:chExt cx="1193465" cy="216761"/>
          </a:xfrm>
        </p:grpSpPr>
        <p:grpSp>
          <p:nvGrpSpPr>
            <p:cNvPr id="37" name="그룹 36"/>
            <p:cNvGrpSpPr/>
            <p:nvPr/>
          </p:nvGrpSpPr>
          <p:grpSpPr>
            <a:xfrm>
              <a:off x="9812992" y="1180668"/>
              <a:ext cx="504549" cy="215444"/>
              <a:chOff x="3355576" y="1263570"/>
              <a:chExt cx="504549" cy="215444"/>
            </a:xfrm>
          </p:grpSpPr>
          <p:sp>
            <p:nvSpPr>
              <p:cNvPr id="52" name="타원 51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10232961" y="1180668"/>
              <a:ext cx="410936" cy="215444"/>
              <a:chOff x="3168738" y="1263570"/>
              <a:chExt cx="410936" cy="215444"/>
            </a:xfrm>
          </p:grpSpPr>
          <p:sp>
            <p:nvSpPr>
              <p:cNvPr id="50" name="타원 49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10561785" y="1181985"/>
              <a:ext cx="444672" cy="215444"/>
              <a:chOff x="2890755" y="1264887"/>
              <a:chExt cx="444672" cy="215444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54" name="직사각형 53"/>
          <p:cNvSpPr/>
          <p:nvPr/>
        </p:nvSpPr>
        <p:spPr>
          <a:xfrm>
            <a:off x="2288887" y="1623228"/>
            <a:ext cx="120163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345019" y="1617752"/>
            <a:ext cx="1208056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345019" y="1352978"/>
            <a:ext cx="1208056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420780" y="1371988"/>
            <a:ext cx="1223944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430370" y="1915074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업체 세부 조회</a:t>
            </a:r>
            <a:endParaRPr lang="ko-KR" altLang="en-US" sz="1200" dirty="0">
              <a:latin typeface="현대체 mediurr"/>
            </a:endParaRPr>
          </a:p>
        </p:txBody>
      </p:sp>
      <p:graphicFrame>
        <p:nvGraphicFramePr>
          <p:cNvPr id="59" name="표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759517"/>
              </p:ext>
            </p:extLst>
          </p:nvPr>
        </p:nvGraphicFramePr>
        <p:xfrm>
          <a:off x="1435099" y="2194158"/>
          <a:ext cx="6209624" cy="393083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86963"/>
                <a:gridCol w="801986"/>
                <a:gridCol w="782181"/>
                <a:gridCol w="1569123"/>
                <a:gridCol w="751901"/>
                <a:gridCol w="691452"/>
                <a:gridCol w="1326018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회사명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주    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연락처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등록일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관리자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본사 관리자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현대중공업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가산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지게차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하여 지게차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남광</a:t>
                      </a:r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물류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Rental </a:t>
                      </a:r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명일물류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Rental </a:t>
                      </a:r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금강지게차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Rental </a:t>
                      </a:r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성심 지게차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Rental </a:t>
                      </a:r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한국 지게차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</a:t>
                      </a:r>
                      <a:r>
                        <a:rPr lang="en-US" altLang="ko-KR" sz="80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효성 지게차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강남구 도곡동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금성 지게차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강남구 도곡동 </a:t>
                      </a:r>
                      <a:r>
                        <a:rPr lang="en-US" altLang="ko-KR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방영 지게차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강남구 도곡동 </a:t>
                      </a:r>
                      <a:r>
                        <a:rPr lang="en-US" altLang="ko-KR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냉동 물류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강남구 도곡동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하여 지게차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6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남광</a:t>
                      </a:r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물류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Rental </a:t>
                      </a:r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명일물류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Rental </a:t>
                      </a:r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금강지게차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0" name="그림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958" y="1115374"/>
            <a:ext cx="3025378" cy="180512"/>
          </a:xfrm>
          <a:prstGeom prst="rect">
            <a:avLst/>
          </a:prstGeom>
        </p:spPr>
      </p:pic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1431823" y="6147023"/>
            <a:ext cx="6235802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424608" y="6371885"/>
            <a:ext cx="6243017" cy="405373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Footer ( </a:t>
            </a:r>
            <a:r>
              <a:rPr lang="ko-KR" altLang="en-US" sz="800" smtClean="0">
                <a:solidFill>
                  <a:schemeClr val="tx1"/>
                </a:solidFill>
              </a:rPr>
              <a:t>사업자</a:t>
            </a:r>
            <a:r>
              <a:rPr lang="en-US" altLang="ko-KR" sz="800" dirty="0" smtClean="0">
                <a:solidFill>
                  <a:schemeClr val="tx1"/>
                </a:solidFill>
              </a:rPr>
              <a:t> </a:t>
            </a:r>
            <a:r>
              <a:rPr lang="ko-KR" altLang="en-US" sz="800" smtClean="0">
                <a:solidFill>
                  <a:schemeClr val="tx1"/>
                </a:solidFill>
              </a:rPr>
              <a:t>정보 등등을 표시</a:t>
            </a:r>
            <a:r>
              <a:rPr lang="en-US" altLang="ko-KR" sz="800" dirty="0" smtClean="0">
                <a:solidFill>
                  <a:schemeClr val="tx1"/>
                </a:solidFill>
              </a:rPr>
              <a:t> )  - </a:t>
            </a:r>
            <a:r>
              <a:rPr lang="ko-KR" altLang="en-US" sz="800" smtClean="0">
                <a:solidFill>
                  <a:schemeClr val="tx1"/>
                </a:solidFill>
              </a:rPr>
              <a:t>내부적으로 표시를 하기 때문에 많은내용이 필요 하지는 않음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945287" y="1981200"/>
            <a:ext cx="673754" cy="1500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50   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1043" y="1924100"/>
            <a:ext cx="1046347" cy="24380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6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11273" y="647363"/>
            <a:ext cx="6256352" cy="3305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544768" y="515333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382972" y="6389074"/>
            <a:ext cx="6256352" cy="3305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1504308" y="627686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4555006" y="1065591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5679799" y="1923347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7468138" y="2376501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7619040" y="954025"/>
            <a:ext cx="93236" cy="578734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44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40813"/>
              </p:ext>
            </p:extLst>
          </p:nvPr>
        </p:nvGraphicFramePr>
        <p:xfrm>
          <a:off x="7761312" y="867783"/>
          <a:ext cx="2049438" cy="4058048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권역은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지역별로 별도의 지정을 할 수도 있음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9878" y="647363"/>
            <a:ext cx="1344730" cy="609400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363" y="801104"/>
            <a:ext cx="548772" cy="653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5279" y="881118"/>
            <a:ext cx="710555" cy="539041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311947"/>
              </p:ext>
            </p:extLst>
          </p:nvPr>
        </p:nvGraphicFramePr>
        <p:xfrm>
          <a:off x="88004" y="1701421"/>
          <a:ext cx="1312328" cy="30480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66883"/>
                <a:gridCol w="245445"/>
              </a:tblGrid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기초정보관리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▲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정비 상품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상품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대리점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BLE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단말기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배차 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권역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차량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그룹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사용자관리       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운영자관리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</a:t>
                      </a:r>
                      <a:r>
                        <a:rPr lang="ko-KR" altLang="en-US" sz="1000" dirty="0" err="1" smtClean="0"/>
                        <a:t>레</a:t>
                      </a:r>
                      <a:r>
                        <a:rPr lang="ko-KR" altLang="en-US" sz="1000" dirty="0" smtClean="0"/>
                        <a:t>  포  </a:t>
                      </a:r>
                      <a:r>
                        <a:rPr lang="ko-KR" altLang="en-US" sz="1000" dirty="0" err="1" smtClean="0"/>
                        <a:t>트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위치관제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고객지원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1411273" y="647364"/>
            <a:ext cx="6256352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1431822" y="662828"/>
            <a:ext cx="281038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정비 상품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537084"/>
              </p:ext>
            </p:extLst>
          </p:nvPr>
        </p:nvGraphicFramePr>
        <p:xfrm>
          <a:off x="1438620" y="1331595"/>
          <a:ext cx="6229005" cy="52805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804252"/>
                <a:gridCol w="1272083"/>
                <a:gridCol w="797163"/>
                <a:gridCol w="1279172"/>
                <a:gridCol w="788077"/>
                <a:gridCol w="1288258"/>
              </a:tblGrid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분  류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회사명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회사 분류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사업자번호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메인 관리자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1430370" y="1052736"/>
            <a:ext cx="2226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세차 상품 조회  </a:t>
            </a:r>
            <a:endParaRPr lang="ko-KR" altLang="en-US" sz="1200" dirty="0">
              <a:latin typeface="현대체 mediurr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288887" y="1369492"/>
            <a:ext cx="120163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6451259" y="1617954"/>
            <a:ext cx="1193465" cy="216761"/>
            <a:chOff x="9812992" y="1180668"/>
            <a:chExt cx="1193465" cy="216761"/>
          </a:xfrm>
        </p:grpSpPr>
        <p:grpSp>
          <p:nvGrpSpPr>
            <p:cNvPr id="37" name="그룹 36"/>
            <p:cNvGrpSpPr/>
            <p:nvPr/>
          </p:nvGrpSpPr>
          <p:grpSpPr>
            <a:xfrm>
              <a:off x="9812992" y="1180668"/>
              <a:ext cx="504549" cy="215444"/>
              <a:chOff x="3355576" y="1263570"/>
              <a:chExt cx="504549" cy="215444"/>
            </a:xfrm>
          </p:grpSpPr>
          <p:sp>
            <p:nvSpPr>
              <p:cNvPr id="52" name="타원 51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10232961" y="1180668"/>
              <a:ext cx="410936" cy="215444"/>
              <a:chOff x="3168738" y="1263570"/>
              <a:chExt cx="410936" cy="215444"/>
            </a:xfrm>
          </p:grpSpPr>
          <p:sp>
            <p:nvSpPr>
              <p:cNvPr id="50" name="타원 49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10561785" y="1181985"/>
              <a:ext cx="444672" cy="215444"/>
              <a:chOff x="2890755" y="1264887"/>
              <a:chExt cx="444672" cy="215444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54" name="직사각형 53"/>
          <p:cNvSpPr/>
          <p:nvPr/>
        </p:nvSpPr>
        <p:spPr>
          <a:xfrm>
            <a:off x="2288887" y="1623228"/>
            <a:ext cx="120163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345019" y="1617752"/>
            <a:ext cx="1208056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345019" y="1352978"/>
            <a:ext cx="1208056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420780" y="1371988"/>
            <a:ext cx="1223944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430370" y="1915074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세차 세부 조회</a:t>
            </a:r>
            <a:endParaRPr lang="ko-KR" altLang="en-US" sz="1200" dirty="0">
              <a:latin typeface="현대체 mediurr"/>
            </a:endParaRPr>
          </a:p>
        </p:txBody>
      </p:sp>
      <p:graphicFrame>
        <p:nvGraphicFramePr>
          <p:cNvPr id="59" name="표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845527"/>
              </p:ext>
            </p:extLst>
          </p:nvPr>
        </p:nvGraphicFramePr>
        <p:xfrm>
          <a:off x="1435099" y="2194158"/>
          <a:ext cx="6275921" cy="4005897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54860"/>
                <a:gridCol w="712267"/>
                <a:gridCol w="760975"/>
                <a:gridCol w="694678"/>
                <a:gridCol w="1393583"/>
                <a:gridCol w="667785"/>
                <a:gridCol w="614098"/>
                <a:gridCol w="1177675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그룹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차종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옵셥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등록일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 요금내역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table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회성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외부세차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개 등록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 요금내역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table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중소형차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회성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외부세차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개 등록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 요금내역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table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회성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외부세차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개 등록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 요금내역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table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중소형차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회성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외부세차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개 등록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 요금내역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table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회성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외부세차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개 등록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6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0" name="그림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958" y="1115374"/>
            <a:ext cx="3025378" cy="180512"/>
          </a:xfrm>
          <a:prstGeom prst="rect">
            <a:avLst/>
          </a:prstGeom>
        </p:spPr>
      </p:pic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1431823" y="6147023"/>
            <a:ext cx="6235802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424608" y="6371885"/>
            <a:ext cx="6243017" cy="405373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Footer ( </a:t>
            </a:r>
            <a:r>
              <a:rPr lang="ko-KR" altLang="en-US" sz="800" smtClean="0">
                <a:solidFill>
                  <a:schemeClr val="tx1"/>
                </a:solidFill>
              </a:rPr>
              <a:t>사업자</a:t>
            </a:r>
            <a:r>
              <a:rPr lang="en-US" altLang="ko-KR" sz="800" dirty="0" smtClean="0">
                <a:solidFill>
                  <a:schemeClr val="tx1"/>
                </a:solidFill>
              </a:rPr>
              <a:t> </a:t>
            </a:r>
            <a:r>
              <a:rPr lang="ko-KR" altLang="en-US" sz="800" smtClean="0">
                <a:solidFill>
                  <a:schemeClr val="tx1"/>
                </a:solidFill>
              </a:rPr>
              <a:t>정보 등등을 표시</a:t>
            </a:r>
            <a:r>
              <a:rPr lang="en-US" altLang="ko-KR" sz="800" dirty="0" smtClean="0">
                <a:solidFill>
                  <a:schemeClr val="tx1"/>
                </a:solidFill>
              </a:rPr>
              <a:t> )  -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945287" y="1981200"/>
            <a:ext cx="673754" cy="1500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50   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1043" y="1924100"/>
            <a:ext cx="1046347" cy="24380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6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210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40813"/>
              </p:ext>
            </p:extLst>
          </p:nvPr>
        </p:nvGraphicFramePr>
        <p:xfrm>
          <a:off x="7761312" y="867783"/>
          <a:ext cx="2049438" cy="4058048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권역은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지역별로 별도의 지정을 할 수도 있음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9878" y="647363"/>
            <a:ext cx="1344730" cy="609400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363" y="801104"/>
            <a:ext cx="548772" cy="653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5279" y="881118"/>
            <a:ext cx="710555" cy="539041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311947"/>
              </p:ext>
            </p:extLst>
          </p:nvPr>
        </p:nvGraphicFramePr>
        <p:xfrm>
          <a:off x="88004" y="1701421"/>
          <a:ext cx="1312328" cy="30480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66883"/>
                <a:gridCol w="245445"/>
              </a:tblGrid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기초정보관리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▲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정비 상품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상품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대리점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BLE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단말기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배차 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권역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차량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그룹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사용자관리       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운영자관리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</a:t>
                      </a:r>
                      <a:r>
                        <a:rPr lang="ko-KR" altLang="en-US" sz="1000" dirty="0" err="1" smtClean="0"/>
                        <a:t>레</a:t>
                      </a:r>
                      <a:r>
                        <a:rPr lang="ko-KR" altLang="en-US" sz="1000" dirty="0" smtClean="0"/>
                        <a:t>  포  </a:t>
                      </a:r>
                      <a:r>
                        <a:rPr lang="ko-KR" altLang="en-US" sz="1000" dirty="0" err="1" smtClean="0"/>
                        <a:t>트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위치관제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고객지원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1411273" y="647364"/>
            <a:ext cx="6256352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1431822" y="662828"/>
            <a:ext cx="276229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세차 상품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4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1856656" y="1556792"/>
            <a:ext cx="115288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세차 정보 그룹 관리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72680" y="2276872"/>
            <a:ext cx="1656184" cy="338437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2062816" y="2060848"/>
            <a:ext cx="152203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세차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그룹명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2144688" y="2351136"/>
            <a:ext cx="139493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강남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서초 금액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세차 그룹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부산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세차 그룹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44688" y="5805264"/>
            <a:ext cx="1152128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등록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수정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삭제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053250" y="2276292"/>
            <a:ext cx="3546153" cy="331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 bwMode="auto">
          <a:xfrm>
            <a:off x="4309052" y="2060848"/>
            <a:ext cx="107599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세차 상품명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127067"/>
              </p:ext>
            </p:extLst>
          </p:nvPr>
        </p:nvGraphicFramePr>
        <p:xfrm>
          <a:off x="4088903" y="2276292"/>
          <a:ext cx="3528393" cy="96339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90954"/>
                <a:gridCol w="490954"/>
                <a:gridCol w="478830"/>
                <a:gridCol w="372323"/>
                <a:gridCol w="460293"/>
                <a:gridCol w="423287"/>
                <a:gridCol w="811752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차종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옵셥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등록일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회성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외부세차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개 등록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회성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외부세차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개 등록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461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회성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외부세차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개 등록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4232920" y="2564904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237682" y="2774454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228157" y="3012579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917418" y="3052153"/>
            <a:ext cx="1656218" cy="288612"/>
          </a:xfrm>
          <a:prstGeom prst="rect">
            <a:avLst/>
          </a:prstGeom>
          <a:solidFill>
            <a:schemeClr val="accent5">
              <a:alpha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44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238520"/>
              </p:ext>
            </p:extLst>
          </p:nvPr>
        </p:nvGraphicFramePr>
        <p:xfrm>
          <a:off x="7761312" y="867783"/>
          <a:ext cx="2049438" cy="5334344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초기화버튼은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하면 검색 조건을 초기화를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조회버튼은 입력 조건에 대한 세부 검색을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“+”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신규 추가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“-”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선택한 삭제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 “ 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리플래쉬 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“excel“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조회한 내역을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excel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출력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List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건수는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“30, 50, 70 , 100 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으로 출력을 한다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선택을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하면 하이라이트 되며 하이라이트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된것을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선택을 하면 수정 </a:t>
                      </a:r>
                      <a:r>
                        <a:rPr lang="ko-KR" altLang="en-US" sz="800" b="0" baseline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페지이로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넘어 간다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432290" y="647363"/>
            <a:ext cx="1344730" cy="609400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19805" y="801104"/>
            <a:ext cx="548772" cy="653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86889" y="881118"/>
            <a:ext cx="710555" cy="539041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789540"/>
              </p:ext>
            </p:extLst>
          </p:nvPr>
        </p:nvGraphicFramePr>
        <p:xfrm>
          <a:off x="-1424164" y="1701421"/>
          <a:ext cx="1312328" cy="30480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66883"/>
                <a:gridCol w="245445"/>
              </a:tblGrid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기초정보관리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▲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7595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정비 상품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상품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대리점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*BLE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단말기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배차 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권역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세차 </a:t>
                      </a:r>
                      <a:r>
                        <a:rPr lang="ko-KR" altLang="en-US" sz="700" dirty="0" smtClean="0"/>
                        <a:t>차량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그룹 </a:t>
                      </a:r>
                      <a:r>
                        <a:rPr lang="ko-KR" altLang="en-US" sz="700" dirty="0" smtClean="0"/>
                        <a:t>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사용자관리       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운영자관리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</a:t>
                      </a:r>
                      <a:r>
                        <a:rPr lang="ko-KR" altLang="en-US" sz="1000" dirty="0" err="1" smtClean="0"/>
                        <a:t>레</a:t>
                      </a:r>
                      <a:r>
                        <a:rPr lang="ko-KR" altLang="en-US" sz="1000" dirty="0" smtClean="0"/>
                        <a:t>  포  </a:t>
                      </a:r>
                      <a:r>
                        <a:rPr lang="ko-KR" altLang="en-US" sz="1000" dirty="0" err="1" smtClean="0"/>
                        <a:t>트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위치관제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고객지원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25795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대리점 관리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4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620143"/>
              </p:ext>
            </p:extLst>
          </p:nvPr>
        </p:nvGraphicFramePr>
        <p:xfrm>
          <a:off x="91947" y="1271728"/>
          <a:ext cx="7578853" cy="26402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95705"/>
                <a:gridCol w="1100394"/>
                <a:gridCol w="689572"/>
                <a:gridCol w="1173835"/>
                <a:gridCol w="744000"/>
                <a:gridCol w="1234046"/>
                <a:gridCol w="580727"/>
                <a:gridCol w="1360574"/>
              </a:tblGrid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현대체 mediurr"/>
                        </a:rPr>
                        <a:t>대리점명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대표자명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법인번호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90494" y="952008"/>
            <a:ext cx="2054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대리점 관리</a:t>
            </a:r>
            <a:endParaRPr lang="ko-KR" altLang="en-US" sz="1200" dirty="0">
              <a:latin typeface="현대체 mediurr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494" y="1814346"/>
            <a:ext cx="1620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대리점</a:t>
            </a:r>
            <a:r>
              <a:rPr lang="en-US" altLang="ko-KR" sz="1200" dirty="0" smtClean="0">
                <a:latin typeface="현대체 mediurr"/>
              </a:rPr>
              <a:t> </a:t>
            </a:r>
            <a:r>
              <a:rPr lang="ko-KR" altLang="en-US" sz="1200" smtClean="0">
                <a:latin typeface="현대체 mediurr"/>
              </a:rPr>
              <a:t>세부 내역</a:t>
            </a:r>
            <a:endParaRPr lang="ko-KR" altLang="en-US" sz="1200" dirty="0">
              <a:latin typeface="현대체 mediurr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802532"/>
              </p:ext>
            </p:extLst>
          </p:nvPr>
        </p:nvGraphicFramePr>
        <p:xfrm>
          <a:off x="95223" y="2093430"/>
          <a:ext cx="7459716" cy="413331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44369"/>
                <a:gridCol w="597462"/>
                <a:gridCol w="718112"/>
                <a:gridCol w="1027932"/>
                <a:gridCol w="514912"/>
                <a:gridCol w="746688"/>
                <a:gridCol w="746688"/>
                <a:gridCol w="746688"/>
                <a:gridCol w="1152128"/>
                <a:gridCol w="449825"/>
                <a:gridCol w="514912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등록일자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 주소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대표자명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법인번호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연락처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FAX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특이사항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직원수</a:t>
                      </a:r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하이닉스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서울서 서초구</a:t>
                      </a:r>
                      <a:r>
                        <a:rPr lang="ko-KR" altLang="en-US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서초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동 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742-15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123-12-12345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 담담 중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24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명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서울서 서초구</a:t>
                      </a:r>
                      <a:r>
                        <a:rPr lang="ko-KR" altLang="en-US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서초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동 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742-15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123-12-12345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 담담 중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24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명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국도렌트카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서울서 서초구</a:t>
                      </a:r>
                      <a:r>
                        <a:rPr lang="ko-KR" altLang="en-US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서초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동 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742-15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123-12-12345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 담담 중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24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명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하나케리어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서울서 서초구</a:t>
                      </a:r>
                      <a:r>
                        <a:rPr lang="ko-KR" altLang="en-US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서초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동 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742-15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123-12-12345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 담담 중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24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명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위쉬어카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서울서 서초구</a:t>
                      </a:r>
                      <a:r>
                        <a:rPr lang="ko-KR" altLang="en-US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서초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동 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742-15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123-12-12345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 담담 중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24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명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서울서 서초구</a:t>
                      </a:r>
                      <a:r>
                        <a:rPr lang="ko-KR" altLang="en-US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서초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동 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742-15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123-12-12345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 담담 중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24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명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서울서 서초구</a:t>
                      </a:r>
                      <a:r>
                        <a:rPr lang="ko-KR" altLang="en-US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서초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동 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742-15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123-12-12345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 담담 중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24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명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서울서 서초구</a:t>
                      </a:r>
                      <a:r>
                        <a:rPr lang="ko-KR" altLang="en-US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서초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동 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742-15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123-12-12345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 담담 중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24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명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남원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서울서 서초구</a:t>
                      </a:r>
                      <a:r>
                        <a:rPr lang="ko-KR" altLang="en-US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서초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동 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742-15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123-12-12345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 담담 중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24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명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부산진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서울서 서초구</a:t>
                      </a:r>
                      <a:r>
                        <a:rPr lang="ko-KR" altLang="en-US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서초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동 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742-15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123-12-12345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 담담 중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24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명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27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서울서 서초구</a:t>
                      </a:r>
                      <a:r>
                        <a:rPr lang="ko-KR" altLang="en-US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서초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동 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742-15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123-12-12345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 담담 중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24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명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서울서 서초구</a:t>
                      </a:r>
                      <a:r>
                        <a:rPr lang="ko-KR" altLang="en-US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서초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동 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742-15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123-12-12345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 담담 중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24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명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강서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서울서 서초구</a:t>
                      </a:r>
                      <a:r>
                        <a:rPr lang="ko-KR" altLang="en-US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서초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동 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742-15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123-12-12345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 담담 중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24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명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6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남원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서울서 서초구</a:t>
                      </a:r>
                      <a:r>
                        <a:rPr lang="ko-KR" altLang="en-US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서초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동 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742-15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123-12-12345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 담담 중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24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명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서울서 서초구</a:t>
                      </a:r>
                      <a:r>
                        <a:rPr lang="ko-KR" altLang="en-US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서초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동 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742-15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123-12-12345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 담담 중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24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명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서울서 서초구</a:t>
                      </a:r>
                      <a:r>
                        <a:rPr lang="ko-KR" altLang="en-US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서초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동 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742-15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123-12-12345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 담담 중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24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명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 bwMode="auto">
          <a:xfrm>
            <a:off x="91947" y="6563444"/>
            <a:ext cx="7575678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53344" y="1851414"/>
            <a:ext cx="673754" cy="1805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50   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104" y="1823372"/>
            <a:ext cx="1046347" cy="243809"/>
          </a:xfrm>
          <a:prstGeom prst="rect">
            <a:avLst/>
          </a:prstGeom>
        </p:spPr>
      </p:pic>
      <p:sp>
        <p:nvSpPr>
          <p:cNvPr id="53" name="타원 52"/>
          <p:cNvSpPr/>
          <p:nvPr/>
        </p:nvSpPr>
        <p:spPr>
          <a:xfrm>
            <a:off x="6184433" y="1016477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724340" y="187916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20128" y="1303652"/>
            <a:ext cx="1037385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451830" y="1306860"/>
            <a:ext cx="1193465" cy="216761"/>
            <a:chOff x="9812992" y="1180668"/>
            <a:chExt cx="1193465" cy="216761"/>
          </a:xfrm>
        </p:grpSpPr>
        <p:grpSp>
          <p:nvGrpSpPr>
            <p:cNvPr id="30" name="그룹 29"/>
            <p:cNvGrpSpPr/>
            <p:nvPr/>
          </p:nvGrpSpPr>
          <p:grpSpPr>
            <a:xfrm>
              <a:off x="9812992" y="1180668"/>
              <a:ext cx="504549" cy="215444"/>
              <a:chOff x="3355576" y="1263570"/>
              <a:chExt cx="504549" cy="215444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0232961" y="1180668"/>
              <a:ext cx="410936" cy="215444"/>
              <a:chOff x="3168738" y="1263570"/>
              <a:chExt cx="410936" cy="215444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10561785" y="1181985"/>
              <a:ext cx="444672" cy="215444"/>
              <a:chOff x="2890755" y="1264887"/>
              <a:chExt cx="444672" cy="215444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41" name="직사각형 40"/>
          <p:cNvSpPr/>
          <p:nvPr/>
        </p:nvSpPr>
        <p:spPr>
          <a:xfrm>
            <a:off x="2614213" y="1303690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571502" y="1299394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93088" y="1048495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103978" y="1052631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286136" y="1838365"/>
            <a:ext cx="236584" cy="21903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27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639047"/>
              </p:ext>
            </p:extLst>
          </p:nvPr>
        </p:nvGraphicFramePr>
        <p:xfrm>
          <a:off x="7761312" y="867783"/>
          <a:ext cx="2049438" cy="4612225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해당 버튼을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“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중복된 내용이 없습니다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“  “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중복이 되었습니다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“ 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팝업 내용을 표시를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위의 등록 로그를 담당 대리점 직원이 로그인할 때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해당 로그를 표시를 한다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39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등록된 정보를 표시를 합니다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직원 및 관리자 탭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동일하게 내역을 표시를 함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49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25795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대리점 관리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2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992069" y="1556792"/>
            <a:ext cx="6062957" cy="482453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992035" y="1559926"/>
            <a:ext cx="6062991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 bwMode="auto">
          <a:xfrm>
            <a:off x="1083367" y="1649705"/>
            <a:ext cx="93968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대리점 등록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 bwMode="auto">
          <a:xfrm>
            <a:off x="972659" y="1957024"/>
            <a:ext cx="73770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기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본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정보</a:t>
            </a: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49693"/>
              </p:ext>
            </p:extLst>
          </p:nvPr>
        </p:nvGraphicFramePr>
        <p:xfrm>
          <a:off x="1057936" y="2179341"/>
          <a:ext cx="5923743" cy="2501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704"/>
                <a:gridCol w="2203011"/>
                <a:gridCol w="780478"/>
                <a:gridCol w="2185550"/>
              </a:tblGrid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대리점명</a:t>
                      </a:r>
                      <a:endParaRPr lang="ko-KR" altLang="en-US" sz="8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법인번호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대표자명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연락처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FAX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등록일자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사용여부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2" name="직사각형 51"/>
          <p:cNvSpPr/>
          <p:nvPr/>
        </p:nvSpPr>
        <p:spPr>
          <a:xfrm>
            <a:off x="1889301" y="2226294"/>
            <a:ext cx="1354860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339214" y="2225371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중복체크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1889301" y="2470685"/>
            <a:ext cx="1354860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4881342" y="3195277"/>
            <a:ext cx="1106257" cy="1600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914309" y="3478015"/>
            <a:ext cx="1241263" cy="215444"/>
            <a:chOff x="4926078" y="2952923"/>
            <a:chExt cx="1241263" cy="215444"/>
          </a:xfrm>
        </p:grpSpPr>
        <p:grpSp>
          <p:nvGrpSpPr>
            <p:cNvPr id="60" name="그룹 59"/>
            <p:cNvGrpSpPr/>
            <p:nvPr/>
          </p:nvGrpSpPr>
          <p:grpSpPr>
            <a:xfrm>
              <a:off x="4926078" y="2952923"/>
              <a:ext cx="504549" cy="215444"/>
              <a:chOff x="3355576" y="1263570"/>
              <a:chExt cx="504549" cy="215444"/>
            </a:xfrm>
          </p:grpSpPr>
          <p:sp>
            <p:nvSpPr>
              <p:cNvPr id="61" name="타원 60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5346047" y="2952923"/>
              <a:ext cx="410936" cy="215444"/>
              <a:chOff x="3168738" y="1263570"/>
              <a:chExt cx="410936" cy="215444"/>
            </a:xfrm>
          </p:grpSpPr>
          <p:sp>
            <p:nvSpPr>
              <p:cNvPr id="64" name="타원 63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5722669" y="2952923"/>
              <a:ext cx="444672" cy="215444"/>
              <a:chOff x="2890755" y="1264887"/>
              <a:chExt cx="444672" cy="215444"/>
            </a:xfrm>
          </p:grpSpPr>
          <p:sp>
            <p:nvSpPr>
              <p:cNvPr id="68" name="타원 67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89" name="직사각형 88"/>
          <p:cNvSpPr/>
          <p:nvPr/>
        </p:nvSpPr>
        <p:spPr>
          <a:xfrm>
            <a:off x="4037588" y="6015421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6670762" y="1636387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3339214" y="2478826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중복체크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437351" y="2301148"/>
            <a:ext cx="2212002" cy="77232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회사 로그 표시 </a:t>
            </a:r>
          </a:p>
        </p:txBody>
      </p:sp>
      <p:sp>
        <p:nvSpPr>
          <p:cNvPr id="97" name="직사각형 96"/>
          <p:cNvSpPr/>
          <p:nvPr/>
        </p:nvSpPr>
        <p:spPr>
          <a:xfrm>
            <a:off x="1889301" y="2722564"/>
            <a:ext cx="2063916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1889301" y="2980538"/>
            <a:ext cx="2063916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1889301" y="3244730"/>
            <a:ext cx="2063916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1896316" y="3502066"/>
            <a:ext cx="2063916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4067054" y="3779511"/>
            <a:ext cx="1086826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우편 번호 검색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1889301" y="3790168"/>
            <a:ext cx="2016370" cy="15905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1889301" y="3998253"/>
            <a:ext cx="4487375" cy="15905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1889301" y="4215130"/>
            <a:ext cx="4487375" cy="15905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2936486" y="6008017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95" name="타원 94"/>
          <p:cNvSpPr/>
          <p:nvPr/>
        </p:nvSpPr>
        <p:spPr>
          <a:xfrm>
            <a:off x="3236924" y="2204655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4313591" y="3179510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회사로그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6044265" y="3184223"/>
            <a:ext cx="397653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찾기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6493801" y="3184641"/>
            <a:ext cx="417779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1889301" y="4473522"/>
            <a:ext cx="4910911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6178244" y="3263835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260688"/>
              </p:ext>
            </p:extLst>
          </p:nvPr>
        </p:nvGraphicFramePr>
        <p:xfrm>
          <a:off x="1063694" y="4797152"/>
          <a:ext cx="591798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938"/>
                <a:gridCol w="1286481"/>
                <a:gridCol w="3228566"/>
              </a:tblGrid>
              <a:tr h="2356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관리자 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직    원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36052"/>
              </p:ext>
            </p:extLst>
          </p:nvPr>
        </p:nvGraphicFramePr>
        <p:xfrm>
          <a:off x="1095053" y="5026385"/>
          <a:ext cx="5874171" cy="96339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52975"/>
                <a:gridCol w="597462"/>
                <a:gridCol w="837289"/>
                <a:gridCol w="837289"/>
                <a:gridCol w="837289"/>
                <a:gridCol w="837289"/>
                <a:gridCol w="1674578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등록일자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소속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관리자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담당자명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담당자 연락처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98887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THDUE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98886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김수현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국일랜트카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12111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98885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서기열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0" name="타원 109"/>
          <p:cNvSpPr/>
          <p:nvPr/>
        </p:nvSpPr>
        <p:spPr>
          <a:xfrm>
            <a:off x="2216696" y="5254298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35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334148"/>
              </p:ext>
            </p:extLst>
          </p:nvPr>
        </p:nvGraphicFramePr>
        <p:xfrm>
          <a:off x="7761312" y="867783"/>
          <a:ext cx="2049438" cy="4380592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선택 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“ID,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직원명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,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연락처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,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작업 권역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, “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로 선택 가능 </a:t>
                      </a:r>
                      <a:endParaRPr kumimoji="1" lang="en-US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굴림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한번 선택을 하면 해당 내역이 하이라이트 되면 하이라이트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된것을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선택을 하면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앞페이지로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넘어 간다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482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671694" y="2060848"/>
            <a:ext cx="4536504" cy="288032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689230" y="2060848"/>
            <a:ext cx="4518968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779790" y="2131056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 bwMode="auto">
          <a:xfrm>
            <a:off x="1762992" y="2131056"/>
            <a:ext cx="1271502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관리자 직원 조회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481276" y="2595560"/>
            <a:ext cx="2088231" cy="2037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656238" y="2595560"/>
            <a:ext cx="402605" cy="203754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검색</a:t>
            </a: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659394"/>
              </p:ext>
            </p:extLst>
          </p:nvPr>
        </p:nvGraphicFramePr>
        <p:xfrm>
          <a:off x="1715333" y="2915366"/>
          <a:ext cx="4449383" cy="127524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22850"/>
                <a:gridCol w="449245"/>
                <a:gridCol w="819713"/>
                <a:gridCol w="702237"/>
                <a:gridCol w="633975"/>
                <a:gridCol w="1321363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직원명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연락처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등록일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작업 권역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비  고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1954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김소영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011-111-1111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011-111-1111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송파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011-111-1111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화곡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김소영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011-111-1111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011-111-1111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송파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 bwMode="auto">
          <a:xfrm>
            <a:off x="1689230" y="4234932"/>
            <a:ext cx="4518968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787877" y="2595560"/>
            <a:ext cx="639689" cy="2037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직원명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</a:rPr>
              <a:t>▼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742335" y="2506878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2092893" y="3553157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1640632" y="1898465"/>
            <a:ext cx="203406" cy="177363"/>
          </a:xfrm>
          <a:prstGeom prst="ellipse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016896" y="4536969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915794" y="4536969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</a:p>
        </p:txBody>
      </p:sp>
    </p:spTree>
    <p:extLst>
      <p:ext uri="{BB962C8B-B14F-4D97-AF65-F5344CB8AC3E}">
        <p14:creationId xmlns:p14="http://schemas.microsoft.com/office/powerpoint/2010/main" val="274559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1"/>
          <p:cNvSpPr>
            <a:spLocks noChangeArrowheads="1"/>
          </p:cNvSpPr>
          <p:nvPr/>
        </p:nvSpPr>
        <p:spPr bwMode="auto">
          <a:xfrm>
            <a:off x="309563" y="285750"/>
            <a:ext cx="92868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r>
              <a:rPr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en-US" altLang="ko-KR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개정 이력서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185658"/>
              </p:ext>
            </p:extLst>
          </p:nvPr>
        </p:nvGraphicFramePr>
        <p:xfrm>
          <a:off x="874714" y="1168400"/>
          <a:ext cx="8172450" cy="3048000"/>
        </p:xfrm>
        <a:graphic>
          <a:graphicData uri="http://schemas.openxmlformats.org/drawingml/2006/table">
            <a:tbl>
              <a:tblPr/>
              <a:tblGrid>
                <a:gridCol w="881170"/>
                <a:gridCol w="1130535"/>
                <a:gridCol w="5177928"/>
                <a:gridCol w="982817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버전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제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.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개정 일자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제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.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개정 내용 및 페이지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작성자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0.10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latin typeface="+mn-ea"/>
                          <a:ea typeface="+mn-ea"/>
                          <a:cs typeface="Times New Roman"/>
                        </a:rPr>
                        <a:t>2017.01.02</a:t>
                      </a:r>
                      <a:endParaRPr lang="ko-KR" altLang="en-US" sz="9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최초 작성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지트레이스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0.20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latin typeface="+mn-ea"/>
                          <a:ea typeface="+mn-ea"/>
                          <a:cs typeface="Times New Roman"/>
                        </a:rPr>
                        <a:t>2017.1.10</a:t>
                      </a:r>
                      <a:endParaRPr lang="ko-KR" altLang="en-US" sz="9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관리부문 추가 함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지트레이스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altLang="en-US" sz="9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altLang="en-US" sz="9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Line 422"/>
          <p:cNvSpPr>
            <a:spLocks noChangeShapeType="1"/>
          </p:cNvSpPr>
          <p:nvPr/>
        </p:nvSpPr>
        <p:spPr bwMode="auto">
          <a:xfrm>
            <a:off x="309563" y="562339"/>
            <a:ext cx="90471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09563" y="581389"/>
            <a:ext cx="121443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15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238520"/>
              </p:ext>
            </p:extLst>
          </p:nvPr>
        </p:nvGraphicFramePr>
        <p:xfrm>
          <a:off x="7761312" y="867783"/>
          <a:ext cx="2049438" cy="5334344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초기화버튼은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하면 검색 조건을 초기화를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조회버튼은 입력 조건에 대한 세부 검색을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“+”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신규 추가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“-”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선택한 삭제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 “ 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리플래쉬 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“excel“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조회한 내역을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excel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출력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List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건수는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“30, 50, 70 , 100 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으로 출력을 한다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선택을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하면 하이라이트 되며 하이라이트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된것을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선택을 하면 수정 </a:t>
                      </a:r>
                      <a:r>
                        <a:rPr lang="ko-KR" altLang="en-US" sz="800" b="0" baseline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페지이로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넘어 간다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432290" y="647363"/>
            <a:ext cx="1344730" cy="609400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19805" y="801104"/>
            <a:ext cx="548772" cy="653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86889" y="881118"/>
            <a:ext cx="710555" cy="539041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379696"/>
              </p:ext>
            </p:extLst>
          </p:nvPr>
        </p:nvGraphicFramePr>
        <p:xfrm>
          <a:off x="-1424164" y="1701421"/>
          <a:ext cx="1312328" cy="30480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66883"/>
                <a:gridCol w="245445"/>
              </a:tblGrid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기초정보관리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▲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정비 상품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상품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대리점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*BLE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단말기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배차 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권역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차량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그룹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사용자관리       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운영자관리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</a:t>
                      </a:r>
                      <a:r>
                        <a:rPr lang="ko-KR" altLang="en-US" sz="1000" dirty="0" err="1" smtClean="0"/>
                        <a:t>레</a:t>
                      </a:r>
                      <a:r>
                        <a:rPr lang="ko-KR" altLang="en-US" sz="1000" dirty="0" smtClean="0"/>
                        <a:t>  포  </a:t>
                      </a:r>
                      <a:r>
                        <a:rPr lang="ko-KR" altLang="en-US" sz="1000" dirty="0" err="1" smtClean="0"/>
                        <a:t>트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위치관제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고객지원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278153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BLE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단말기 관리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4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642920"/>
              </p:ext>
            </p:extLst>
          </p:nvPr>
        </p:nvGraphicFramePr>
        <p:xfrm>
          <a:off x="91947" y="1271728"/>
          <a:ext cx="7578853" cy="52805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95705"/>
                <a:gridCol w="1100394"/>
                <a:gridCol w="689572"/>
                <a:gridCol w="1173835"/>
                <a:gridCol w="744000"/>
                <a:gridCol w="1234046"/>
                <a:gridCol w="580727"/>
                <a:gridCol w="1360574"/>
              </a:tblGrid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BLE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 ID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구매일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분류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차량번호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관리 대리점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설치자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사용자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ID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90494" y="952008"/>
            <a:ext cx="110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</a:t>
            </a:r>
            <a:r>
              <a:rPr lang="en-US" altLang="ko-KR" sz="1200" dirty="0" smtClean="0">
                <a:latin typeface="현대체 mediurr"/>
              </a:rPr>
              <a:t>BLE </a:t>
            </a:r>
            <a:r>
              <a:rPr lang="ko-KR" altLang="en-US" sz="1200" smtClean="0">
                <a:latin typeface="현대체 mediurr"/>
              </a:rPr>
              <a:t>관리</a:t>
            </a:r>
            <a:endParaRPr lang="ko-KR" altLang="en-US" sz="1200" dirty="0">
              <a:latin typeface="현대체 mediurr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494" y="1814346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</a:t>
            </a:r>
            <a:r>
              <a:rPr lang="en-US" altLang="ko-KR" sz="1200" dirty="0" smtClean="0">
                <a:latin typeface="현대체 mediurr"/>
              </a:rPr>
              <a:t>BLE </a:t>
            </a:r>
            <a:r>
              <a:rPr lang="ko-KR" altLang="en-US" sz="1200" smtClean="0">
                <a:latin typeface="현대체 mediurr"/>
              </a:rPr>
              <a:t>세부 내역</a:t>
            </a:r>
            <a:endParaRPr lang="ko-KR" altLang="en-US" sz="1200" dirty="0">
              <a:latin typeface="현대체 mediurr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379130"/>
              </p:ext>
            </p:extLst>
          </p:nvPr>
        </p:nvGraphicFramePr>
        <p:xfrm>
          <a:off x="95223" y="2093430"/>
          <a:ext cx="7522073" cy="4597059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01321"/>
                <a:gridCol w="997512"/>
                <a:gridCol w="724011"/>
                <a:gridCol w="789524"/>
                <a:gridCol w="789524"/>
                <a:gridCol w="726050"/>
                <a:gridCol w="817867"/>
                <a:gridCol w="864096"/>
                <a:gridCol w="746688"/>
                <a:gridCol w="765480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BLE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ID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구매일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관리 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설치일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설치자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사용자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차량번호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직원용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김선영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Car_7781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인천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태백 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방신우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태백 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방신우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태백 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방신우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방신우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27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6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방신우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방신우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 bwMode="auto">
          <a:xfrm>
            <a:off x="91947" y="6563444"/>
            <a:ext cx="7575678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53344" y="1851414"/>
            <a:ext cx="673754" cy="1805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50   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104" y="1823372"/>
            <a:ext cx="1046347" cy="243809"/>
          </a:xfrm>
          <a:prstGeom prst="rect">
            <a:avLst/>
          </a:prstGeom>
        </p:spPr>
      </p:pic>
      <p:sp>
        <p:nvSpPr>
          <p:cNvPr id="53" name="타원 52"/>
          <p:cNvSpPr/>
          <p:nvPr/>
        </p:nvSpPr>
        <p:spPr>
          <a:xfrm>
            <a:off x="6184433" y="1016477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724340" y="187916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20128" y="1303652"/>
            <a:ext cx="1037385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451830" y="1550047"/>
            <a:ext cx="1193465" cy="216761"/>
            <a:chOff x="9812992" y="1180668"/>
            <a:chExt cx="1193465" cy="216761"/>
          </a:xfrm>
        </p:grpSpPr>
        <p:grpSp>
          <p:nvGrpSpPr>
            <p:cNvPr id="30" name="그룹 29"/>
            <p:cNvGrpSpPr/>
            <p:nvPr/>
          </p:nvGrpSpPr>
          <p:grpSpPr>
            <a:xfrm>
              <a:off x="9812992" y="1180668"/>
              <a:ext cx="504549" cy="215444"/>
              <a:chOff x="3355576" y="1263570"/>
              <a:chExt cx="504549" cy="215444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0232961" y="1180668"/>
              <a:ext cx="410936" cy="215444"/>
              <a:chOff x="3168738" y="1263570"/>
              <a:chExt cx="410936" cy="215444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10561785" y="1181985"/>
              <a:ext cx="444672" cy="215444"/>
              <a:chOff x="2890755" y="1264887"/>
              <a:chExt cx="444672" cy="215444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39" name="직사각형 38"/>
          <p:cNvSpPr/>
          <p:nvPr/>
        </p:nvSpPr>
        <p:spPr>
          <a:xfrm>
            <a:off x="820128" y="1557388"/>
            <a:ext cx="1037385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614213" y="1568464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614213" y="1303690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383251" y="1304081"/>
            <a:ext cx="1223944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571502" y="1564168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571502" y="1299394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93088" y="1048495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103978" y="1052631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51" name="타원 50"/>
          <p:cNvSpPr/>
          <p:nvPr/>
        </p:nvSpPr>
        <p:spPr>
          <a:xfrm>
            <a:off x="2577280" y="338792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286136" y="1838365"/>
            <a:ext cx="236584" cy="21903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90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67463"/>
              </p:ext>
            </p:extLst>
          </p:nvPr>
        </p:nvGraphicFramePr>
        <p:xfrm>
          <a:off x="7761312" y="867783"/>
          <a:ext cx="2049438" cy="4380592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선택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“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미분류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대리점차량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고객차량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기타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“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로 선택을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설치 대리점이 선택이 되지 않으면 아래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popup 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표시를 한다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선택되면 다음 페이지 참조 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다음 페이지 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4 pop up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참조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278153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BLE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단말기 관리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2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395925"/>
              </p:ext>
            </p:extLst>
          </p:nvPr>
        </p:nvGraphicFramePr>
        <p:xfrm>
          <a:off x="152806" y="1271728"/>
          <a:ext cx="7517994" cy="52805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90118"/>
                <a:gridCol w="1091558"/>
                <a:gridCol w="684035"/>
                <a:gridCol w="1164409"/>
                <a:gridCol w="738026"/>
                <a:gridCol w="1224136"/>
                <a:gridCol w="576064"/>
                <a:gridCol w="1349648"/>
              </a:tblGrid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BLE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 ID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구매일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분류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차량번호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관리 대리점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설치자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사용자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ID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90494" y="952008"/>
            <a:ext cx="110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</a:t>
            </a:r>
            <a:r>
              <a:rPr lang="en-US" altLang="ko-KR" sz="1200" dirty="0" smtClean="0">
                <a:latin typeface="현대체 mediurr"/>
              </a:rPr>
              <a:t>BLE </a:t>
            </a:r>
            <a:r>
              <a:rPr lang="ko-KR" altLang="en-US" sz="1200" smtClean="0">
                <a:latin typeface="현대체 mediurr"/>
              </a:rPr>
              <a:t>관리</a:t>
            </a:r>
            <a:endParaRPr lang="ko-KR" altLang="en-US" sz="1200" dirty="0">
              <a:latin typeface="현대체 mediurr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494" y="1814346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</a:t>
            </a:r>
            <a:r>
              <a:rPr lang="en-US" altLang="ko-KR" sz="1200" dirty="0" smtClean="0">
                <a:latin typeface="현대체 mediurr"/>
              </a:rPr>
              <a:t>BLE </a:t>
            </a:r>
            <a:r>
              <a:rPr lang="ko-KR" altLang="en-US" sz="1200" smtClean="0">
                <a:latin typeface="현대체 mediurr"/>
              </a:rPr>
              <a:t>세부 내역</a:t>
            </a:r>
            <a:endParaRPr lang="ko-KR" altLang="en-US" sz="1200" dirty="0">
              <a:latin typeface="현대체 mediurr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10753"/>
              </p:ext>
            </p:extLst>
          </p:nvPr>
        </p:nvGraphicFramePr>
        <p:xfrm>
          <a:off x="95057" y="2112553"/>
          <a:ext cx="7589485" cy="4597059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01321"/>
                <a:gridCol w="997512"/>
                <a:gridCol w="724011"/>
                <a:gridCol w="789524"/>
                <a:gridCol w="789524"/>
                <a:gridCol w="726050"/>
                <a:gridCol w="817867"/>
                <a:gridCol w="864096"/>
                <a:gridCol w="746688"/>
                <a:gridCol w="832892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BLE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ID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구매일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관리 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설치일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설치자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사용자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차량번호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직원용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김선영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Car_7781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인천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태백 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방신우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태백 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방신우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태백 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방신우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방신우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27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6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방신우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방신우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499" y="1046639"/>
            <a:ext cx="3025378" cy="180512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 bwMode="auto">
          <a:xfrm>
            <a:off x="91947" y="6563444"/>
            <a:ext cx="7575678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73348" y="1880472"/>
            <a:ext cx="673754" cy="1500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50   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104" y="1823372"/>
            <a:ext cx="1046347" cy="243809"/>
          </a:xfrm>
          <a:prstGeom prst="rect">
            <a:avLst/>
          </a:prstGeom>
        </p:spPr>
      </p:pic>
      <p:sp>
        <p:nvSpPr>
          <p:cNvPr id="54" name="타원 53"/>
          <p:cNvSpPr/>
          <p:nvPr/>
        </p:nvSpPr>
        <p:spPr>
          <a:xfrm>
            <a:off x="10119439" y="2420888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10883441" y="1981313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61318" y="1303652"/>
            <a:ext cx="1037385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451830" y="1550047"/>
            <a:ext cx="1193465" cy="216761"/>
            <a:chOff x="9812992" y="1180668"/>
            <a:chExt cx="1193465" cy="216761"/>
          </a:xfrm>
        </p:grpSpPr>
        <p:grpSp>
          <p:nvGrpSpPr>
            <p:cNvPr id="30" name="그룹 29"/>
            <p:cNvGrpSpPr/>
            <p:nvPr/>
          </p:nvGrpSpPr>
          <p:grpSpPr>
            <a:xfrm>
              <a:off x="9812992" y="1180668"/>
              <a:ext cx="504549" cy="215444"/>
              <a:chOff x="3355576" y="1263570"/>
              <a:chExt cx="504549" cy="215444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0232961" y="1180668"/>
              <a:ext cx="410936" cy="215444"/>
              <a:chOff x="3168738" y="1263570"/>
              <a:chExt cx="410936" cy="215444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10561785" y="1181985"/>
              <a:ext cx="444672" cy="215444"/>
              <a:chOff x="2890755" y="1264887"/>
              <a:chExt cx="444672" cy="215444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39" name="직사각형 38"/>
          <p:cNvSpPr/>
          <p:nvPr/>
        </p:nvSpPr>
        <p:spPr>
          <a:xfrm>
            <a:off x="861318" y="1557388"/>
            <a:ext cx="1037385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655403" y="1568464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655403" y="1303690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383251" y="1304081"/>
            <a:ext cx="1223944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571502" y="1564168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571502" y="1299394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2069" y="2051700"/>
            <a:ext cx="6062957" cy="4220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92035" y="2054834"/>
            <a:ext cx="6062991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1083367" y="2144613"/>
            <a:ext cx="126188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BLE </a:t>
            </a:r>
            <a:r>
              <a:rPr kumimoji="0" lang="ko-KR" altLang="en-US" sz="1100" smtClean="0">
                <a:latin typeface="맑은 고딕" pitchFamily="50" charset="-127"/>
                <a:ea typeface="맑은 고딕" pitchFamily="50" charset="-127"/>
              </a:rPr>
              <a:t>단말기 등록 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 bwMode="auto">
          <a:xfrm>
            <a:off x="972659" y="2484890"/>
            <a:ext cx="73770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기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본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정보</a:t>
            </a: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17684"/>
              </p:ext>
            </p:extLst>
          </p:nvPr>
        </p:nvGraphicFramePr>
        <p:xfrm>
          <a:off x="1057936" y="2674249"/>
          <a:ext cx="5923743" cy="514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704"/>
                <a:gridCol w="2203011"/>
                <a:gridCol w="780478"/>
                <a:gridCol w="2185550"/>
              </a:tblGrid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BLE ID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endParaRPr lang="ko-KR" altLang="en-US" sz="8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구매일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사용분류</a:t>
                      </a:r>
                      <a:endParaRPr lang="ko-KR" altLang="en-US" sz="8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사용여부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7" name="직사각형 56"/>
          <p:cNvSpPr/>
          <p:nvPr/>
        </p:nvSpPr>
        <p:spPr>
          <a:xfrm>
            <a:off x="1889301" y="2721202"/>
            <a:ext cx="1354860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339214" y="2720279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중복체크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1889301" y="2965593"/>
            <a:ext cx="2068042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2">
                    <a:lumMod val="75000"/>
                  </a:schemeClr>
                </a:solidFill>
              </a:rPr>
              <a:t>미  분  류</a:t>
            </a:r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</a:rPr>
              <a:t> ▼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4914309" y="2727090"/>
            <a:ext cx="2002190" cy="1600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1" name="그림 60" descr="icon_calendar.g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791" y="2727090"/>
            <a:ext cx="140725" cy="16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2" name="그룹 61"/>
          <p:cNvGrpSpPr/>
          <p:nvPr/>
        </p:nvGrpSpPr>
        <p:grpSpPr>
          <a:xfrm>
            <a:off x="4926078" y="2960913"/>
            <a:ext cx="1193465" cy="216761"/>
            <a:chOff x="9812992" y="1180668"/>
            <a:chExt cx="1193465" cy="216761"/>
          </a:xfrm>
        </p:grpSpPr>
        <p:grpSp>
          <p:nvGrpSpPr>
            <p:cNvPr id="63" name="그룹 62"/>
            <p:cNvGrpSpPr/>
            <p:nvPr/>
          </p:nvGrpSpPr>
          <p:grpSpPr>
            <a:xfrm>
              <a:off x="9812992" y="1180668"/>
              <a:ext cx="504549" cy="215444"/>
              <a:chOff x="3355576" y="1263570"/>
              <a:chExt cx="504549" cy="215444"/>
            </a:xfrm>
          </p:grpSpPr>
          <p:sp>
            <p:nvSpPr>
              <p:cNvPr id="71" name="타원 70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64" name="그룹 63"/>
            <p:cNvGrpSpPr/>
            <p:nvPr/>
          </p:nvGrpSpPr>
          <p:grpSpPr>
            <a:xfrm>
              <a:off x="10232961" y="1180668"/>
              <a:ext cx="410936" cy="215444"/>
              <a:chOff x="3168738" y="1263570"/>
              <a:chExt cx="410936" cy="215444"/>
            </a:xfrm>
          </p:grpSpPr>
          <p:sp>
            <p:nvSpPr>
              <p:cNvPr id="69" name="타원 68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10561785" y="1181985"/>
              <a:ext cx="444672" cy="215444"/>
              <a:chOff x="2890755" y="1264887"/>
              <a:chExt cx="444672" cy="215444"/>
            </a:xfrm>
          </p:grpSpPr>
          <p:sp>
            <p:nvSpPr>
              <p:cNvPr id="67" name="타원 66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73" name="TextBox 72"/>
          <p:cNvSpPr txBox="1"/>
          <p:nvPr/>
        </p:nvSpPr>
        <p:spPr bwMode="auto">
          <a:xfrm>
            <a:off x="965039" y="3414530"/>
            <a:ext cx="87716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8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설치자 정보 </a:t>
            </a:r>
            <a:endParaRPr lang="ko-KR" altLang="en-US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281791"/>
              </p:ext>
            </p:extLst>
          </p:nvPr>
        </p:nvGraphicFramePr>
        <p:xfrm>
          <a:off x="1057936" y="3609185"/>
          <a:ext cx="5923743" cy="771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704"/>
                <a:gridCol w="2203011"/>
                <a:gridCol w="780478"/>
                <a:gridCol w="2185550"/>
              </a:tblGrid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설치 대리점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설치일자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비  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5" name="직사각형 74"/>
          <p:cNvSpPr/>
          <p:nvPr/>
        </p:nvSpPr>
        <p:spPr>
          <a:xfrm>
            <a:off x="1880565" y="3655842"/>
            <a:ext cx="1363596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</a:rPr>
              <a:t>                       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1880565" y="3897254"/>
            <a:ext cx="2076778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861890" y="3660604"/>
            <a:ext cx="1450013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1885093" y="4162360"/>
            <a:ext cx="5031015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 bwMode="auto">
          <a:xfrm>
            <a:off x="984491" y="4551623"/>
            <a:ext cx="87716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8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사용자 정보 </a:t>
            </a:r>
            <a:endParaRPr lang="ko-KR" altLang="en-US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0" name="표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960679"/>
              </p:ext>
            </p:extLst>
          </p:nvPr>
        </p:nvGraphicFramePr>
        <p:xfrm>
          <a:off x="1077388" y="4746278"/>
          <a:ext cx="5923743" cy="1029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704"/>
                <a:gridCol w="2203011"/>
                <a:gridCol w="780478"/>
                <a:gridCol w="2185550"/>
              </a:tblGrid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사용자명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설치일자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차량 번호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특이사항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1" name="직사각형 80"/>
          <p:cNvSpPr/>
          <p:nvPr/>
        </p:nvSpPr>
        <p:spPr>
          <a:xfrm>
            <a:off x="1900017" y="4792935"/>
            <a:ext cx="1344144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881342" y="4797697"/>
            <a:ext cx="2076778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3309773" y="3651723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pic>
        <p:nvPicPr>
          <p:cNvPr id="84" name="그림 83" descr="icon_calendar.g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492" y="3901373"/>
            <a:ext cx="140725" cy="16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직사각형 84"/>
          <p:cNvSpPr/>
          <p:nvPr/>
        </p:nvSpPr>
        <p:spPr>
          <a:xfrm>
            <a:off x="6335462" y="3651723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3330559" y="4783328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1895506" y="5026065"/>
            <a:ext cx="2076778" cy="16494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889885" y="5311038"/>
            <a:ext cx="2076778" cy="16494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89" name="그림 88" descr="icon_calendar.g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061" y="4801395"/>
            <a:ext cx="140725" cy="16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" name="직사각형 89"/>
          <p:cNvSpPr/>
          <p:nvPr/>
        </p:nvSpPr>
        <p:spPr>
          <a:xfrm>
            <a:off x="1880565" y="5558434"/>
            <a:ext cx="5031015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789956" y="5871783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  장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4120655" y="5871783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670762" y="2131295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1837728" y="3070773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4881342" y="5040133"/>
            <a:ext cx="2076778" cy="16494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3271112" y="3565044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6352063" y="357328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3221685" y="4693628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84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00472" y="894875"/>
            <a:ext cx="3502200" cy="27629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18008" y="894876"/>
            <a:ext cx="3484664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380220" y="976806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291770" y="965084"/>
            <a:ext cx="93968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대리점 조회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10054" y="1429588"/>
            <a:ext cx="2088231" cy="2037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85016" y="1429588"/>
            <a:ext cx="402605" cy="203754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검색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254238"/>
              </p:ext>
            </p:extLst>
          </p:nvPr>
        </p:nvGraphicFramePr>
        <p:xfrm>
          <a:off x="244111" y="1772816"/>
          <a:ext cx="3421726" cy="127524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33975"/>
                <a:gridCol w="646675"/>
                <a:gridCol w="819713"/>
                <a:gridCol w="1321363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대표 담당자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연락처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세부 내역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195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김소영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송파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화곡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김소영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송파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 bwMode="auto">
          <a:xfrm>
            <a:off x="218008" y="3068960"/>
            <a:ext cx="3447829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6655" y="1429588"/>
            <a:ext cx="639689" cy="2037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대리점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</a:rPr>
              <a:t>▼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25377" y="867782"/>
            <a:ext cx="3502200" cy="27900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fontAlgn="ctr"/>
            <a:r>
              <a:rPr lang="ko-KR" altLang="ko-KR" sz="800"/>
              <a:t>사용자명</a:t>
            </a:r>
          </a:p>
          <a:p>
            <a:pPr fontAlgn="ctr"/>
            <a:r>
              <a:rPr lang="ko-KR" altLang="ko-KR" sz="800"/>
              <a:t>사용자</a:t>
            </a:r>
            <a:r>
              <a:rPr lang="en-US" altLang="ko-KR" sz="800"/>
              <a:t>ID</a:t>
            </a:r>
            <a:endParaRPr lang="ko-KR" altLang="ko-KR" sz="800"/>
          </a:p>
          <a:p>
            <a:pPr fontAlgn="ctr"/>
            <a:r>
              <a:rPr lang="ko-KR" altLang="ko-KR" sz="800"/>
              <a:t>차량번호</a:t>
            </a:r>
            <a:r>
              <a:rPr lang="en-US" altLang="ko-KR" sz="800"/>
              <a:t> </a:t>
            </a:r>
            <a:endParaRPr lang="ko-KR" altLang="ko-KR" sz="800"/>
          </a:p>
          <a:p>
            <a:pPr fontAlgn="ctr"/>
            <a:r>
              <a:rPr lang="ko-KR" altLang="ko-KR" sz="800" b="1"/>
              <a:t>차종</a:t>
            </a:r>
            <a:endParaRPr lang="ko-KR" altLang="ko-KR" sz="800"/>
          </a:p>
          <a:p>
            <a:pPr fontAlgn="ctr"/>
            <a:r>
              <a:rPr lang="ko-KR" altLang="ko-KR" sz="800"/>
              <a:t>강일만</a:t>
            </a:r>
          </a:p>
          <a:p>
            <a:pPr fontAlgn="ctr"/>
            <a:r>
              <a:rPr lang="en-US" altLang="ko-KR" sz="800"/>
              <a:t>Equation72@naver.com</a:t>
            </a:r>
            <a:endParaRPr lang="ko-KR" altLang="ko-KR" sz="800"/>
          </a:p>
          <a:p>
            <a:pPr fontAlgn="ctr"/>
            <a:r>
              <a:rPr lang="en-US" altLang="ko-KR" sz="800"/>
              <a:t>72</a:t>
            </a:r>
            <a:r>
              <a:rPr lang="ko-KR" altLang="ko-KR" sz="800"/>
              <a:t>고</a:t>
            </a:r>
            <a:r>
              <a:rPr lang="en-US" altLang="ko-KR" sz="800"/>
              <a:t>1738</a:t>
            </a:r>
            <a:endParaRPr lang="ko-KR" altLang="ko-KR" sz="800"/>
          </a:p>
          <a:p>
            <a:pPr fontAlgn="ctr"/>
            <a:r>
              <a:rPr lang="ko-KR" altLang="ko-KR" sz="800"/>
              <a:t>소형차종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942913" y="867783"/>
            <a:ext cx="3484664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05125" y="949713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 bwMode="auto">
          <a:xfrm>
            <a:off x="4016675" y="937991"/>
            <a:ext cx="93968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사용자 조회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34959" y="1402495"/>
            <a:ext cx="2088231" cy="2037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909921" y="1402495"/>
            <a:ext cx="402605" cy="203754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검색</a:t>
            </a: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051913"/>
              </p:ext>
            </p:extLst>
          </p:nvPr>
        </p:nvGraphicFramePr>
        <p:xfrm>
          <a:off x="3969016" y="1745723"/>
          <a:ext cx="3426273" cy="127993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11737"/>
                <a:gridCol w="1240400"/>
                <a:gridCol w="559363"/>
                <a:gridCol w="1114773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사용자명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사용자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차량번호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차종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00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72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소형차종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이선희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72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소형차종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박수동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72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소형차종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하태훈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72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소형차종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72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소형차종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 bwMode="auto">
          <a:xfrm>
            <a:off x="3942913" y="3043617"/>
            <a:ext cx="3447829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041560" y="1402495"/>
            <a:ext cx="639689" cy="2037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사용자명</a:t>
            </a:r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</a:rPr>
              <a:t>▼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132596"/>
              </p:ext>
            </p:extLst>
          </p:nvPr>
        </p:nvGraphicFramePr>
        <p:xfrm>
          <a:off x="7761312" y="867783"/>
          <a:ext cx="2049438" cy="4581216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선택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“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대리점명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대표 담당자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연락처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“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로 선택가능 </a:t>
                      </a:r>
                      <a:endParaRPr lang="en-US" altLang="ko-KR" sz="800" b="0" kern="120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선택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사용자명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사용장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ID,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차량번호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로 선택 가능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한번 선택을 하면 해당 내역이 하이라이트 되면 하이라이트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된것을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선택을 하면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앞페이지로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넘어 간다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선택 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“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직원명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연락처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작업 권역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 “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로 선택 가능 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482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4" name="타원 23"/>
          <p:cNvSpPr/>
          <p:nvPr/>
        </p:nvSpPr>
        <p:spPr>
          <a:xfrm>
            <a:off x="271113" y="1340906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983045" y="1313813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701574" y="275701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848893" y="277847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69410" y="732493"/>
            <a:ext cx="203406" cy="177363"/>
          </a:xfrm>
          <a:prstGeom prst="ellipse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3867313" y="636843"/>
            <a:ext cx="203406" cy="177363"/>
          </a:xfrm>
          <a:prstGeom prst="ellipse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00471" y="3807406"/>
            <a:ext cx="3754309" cy="284360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18008" y="3807407"/>
            <a:ext cx="3729152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570982" y="3901059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 bwMode="auto">
          <a:xfrm>
            <a:off x="291770" y="3877615"/>
            <a:ext cx="79861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직원 조회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10054" y="4342119"/>
            <a:ext cx="2088231" cy="2037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185016" y="4342119"/>
            <a:ext cx="402605" cy="203754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검색</a:t>
            </a: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239618"/>
              </p:ext>
            </p:extLst>
          </p:nvPr>
        </p:nvGraphicFramePr>
        <p:xfrm>
          <a:off x="244111" y="4685347"/>
          <a:ext cx="3673045" cy="127524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34874"/>
                <a:gridCol w="534874"/>
                <a:gridCol w="545589"/>
                <a:gridCol w="691578"/>
                <a:gridCol w="1366130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ID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직원명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연락처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작업 권역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비  고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1954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김소영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김소영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송파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화곡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김소영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김소영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송파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 bwMode="auto">
          <a:xfrm>
            <a:off x="218008" y="5981491"/>
            <a:ext cx="3707369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16655" y="4342119"/>
            <a:ext cx="639689" cy="2037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직원명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</a:rPr>
              <a:t>▼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271113" y="4253437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2701574" y="5669543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169410" y="3645024"/>
            <a:ext cx="203406" cy="177363"/>
          </a:xfrm>
          <a:prstGeom prst="ellipse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047444" y="3317270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946342" y="3317270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5859179" y="3308283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4758077" y="3308283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2047444" y="6268551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946342" y="6268551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</a:p>
        </p:txBody>
      </p:sp>
    </p:spTree>
    <p:extLst>
      <p:ext uri="{BB962C8B-B14F-4D97-AF65-F5344CB8AC3E}">
        <p14:creationId xmlns:p14="http://schemas.microsoft.com/office/powerpoint/2010/main" val="242111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238520"/>
              </p:ext>
            </p:extLst>
          </p:nvPr>
        </p:nvGraphicFramePr>
        <p:xfrm>
          <a:off x="7761312" y="867783"/>
          <a:ext cx="2049438" cy="5334344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초기화버튼은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하면 검색 조건을 초기화를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조회버튼은 입력 조건에 대한 세부 검색을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“+”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신규 추가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“-”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선택한 삭제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 “ 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리플래쉬 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“excel“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조회한 내역을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excel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출력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List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건수는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“30, 50, 70 , 100 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으로 출력을 한다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선택을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하면 하이라이트 되며 하이라이트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된것을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선택을 하면 수정 </a:t>
                      </a:r>
                      <a:r>
                        <a:rPr lang="ko-KR" altLang="en-US" sz="800" b="0" baseline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페지이로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넘어 간다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432290" y="647363"/>
            <a:ext cx="1344730" cy="609400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19805" y="801104"/>
            <a:ext cx="548772" cy="653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86889" y="881118"/>
            <a:ext cx="710555" cy="539041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811655"/>
              </p:ext>
            </p:extLst>
          </p:nvPr>
        </p:nvGraphicFramePr>
        <p:xfrm>
          <a:off x="-1424164" y="1701421"/>
          <a:ext cx="1312328" cy="30480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66883"/>
                <a:gridCol w="245445"/>
              </a:tblGrid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기초정보관리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▲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정비 상품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상품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대리점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*BLE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단말기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배차 </a:t>
                      </a:r>
                      <a:r>
                        <a:rPr lang="ko-KR" altLang="en-US" sz="700" dirty="0" smtClean="0"/>
                        <a:t>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권역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세차 </a:t>
                      </a:r>
                      <a:r>
                        <a:rPr lang="ko-KR" altLang="en-US" sz="700" dirty="0" smtClean="0"/>
                        <a:t>차량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직원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사용자관리       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운영자관리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</a:t>
                      </a:r>
                      <a:r>
                        <a:rPr lang="ko-KR" altLang="en-US" sz="1000" dirty="0" err="1" smtClean="0"/>
                        <a:t>레</a:t>
                      </a:r>
                      <a:r>
                        <a:rPr lang="ko-KR" altLang="en-US" sz="1000" dirty="0" smtClean="0"/>
                        <a:t>  포  </a:t>
                      </a:r>
                      <a:r>
                        <a:rPr lang="ko-KR" altLang="en-US" sz="1000" dirty="0" err="1" smtClean="0"/>
                        <a:t>트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위치관제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고객지원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27077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배차</a:t>
            </a: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내역 관리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4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234678"/>
              </p:ext>
            </p:extLst>
          </p:nvPr>
        </p:nvGraphicFramePr>
        <p:xfrm>
          <a:off x="91947" y="1271728"/>
          <a:ext cx="7578853" cy="52805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95705"/>
                <a:gridCol w="1100394"/>
                <a:gridCol w="689572"/>
                <a:gridCol w="1173835"/>
                <a:gridCol w="744000"/>
                <a:gridCol w="1234046"/>
                <a:gridCol w="580727"/>
                <a:gridCol w="1360574"/>
              </a:tblGrid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현대체 mediurr"/>
                        </a:rPr>
                        <a:t>대리점명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  <a:latin typeface="현대체 mediurr"/>
                        </a:rPr>
                        <a:t>권역명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02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90494" y="952008"/>
            <a:ext cx="2054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배차 내역  관리</a:t>
            </a:r>
            <a:endParaRPr lang="ko-KR" altLang="en-US" sz="1200" dirty="0">
              <a:latin typeface="현대체 mediurr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494" y="1814346"/>
            <a:ext cx="1479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배차</a:t>
            </a:r>
            <a:r>
              <a:rPr lang="en-US" altLang="ko-KR" sz="1200" dirty="0" smtClean="0">
                <a:latin typeface="현대체 mediurr"/>
              </a:rPr>
              <a:t> </a:t>
            </a:r>
            <a:r>
              <a:rPr lang="ko-KR" altLang="en-US" sz="1200" smtClean="0">
                <a:latin typeface="현대체 mediurr"/>
              </a:rPr>
              <a:t>세부 내역</a:t>
            </a:r>
            <a:endParaRPr lang="ko-KR" altLang="en-US" sz="1200" dirty="0">
              <a:latin typeface="현대체 mediurr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54119"/>
              </p:ext>
            </p:extLst>
          </p:nvPr>
        </p:nvGraphicFramePr>
        <p:xfrm>
          <a:off x="118231" y="2085394"/>
          <a:ext cx="7499065" cy="388963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52975"/>
                <a:gridCol w="672075"/>
                <a:gridCol w="655638"/>
                <a:gridCol w="1006475"/>
                <a:gridCol w="1815558"/>
                <a:gridCol w="936104"/>
                <a:gridCol w="1080120"/>
                <a:gridCol w="1080120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권역명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내역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기준요일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근무 시간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배차 간격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서초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하남시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목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~ 19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분간격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태백 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서초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파주시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목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r>
                        <a:rPr lang="en-US" altLang="ko-KR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~ 19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분간격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서울특별시 영등포구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목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r>
                        <a:rPr lang="en-US" altLang="ko-KR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~ 19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분간격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태백 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태백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파주시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목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r>
                        <a:rPr lang="en-US" altLang="ko-KR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~ 19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분간격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정성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하남시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목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r>
                        <a:rPr lang="en-US" altLang="ko-KR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~ 19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분간격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태백 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서초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파주시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목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r>
                        <a:rPr lang="en-US" altLang="ko-KR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~ 19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분간격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서초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서울특별시 영등포구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목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r>
                        <a:rPr lang="en-US" altLang="ko-KR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~ 19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분간격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태백 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파주시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목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r>
                        <a:rPr lang="en-US" altLang="ko-KR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~ 19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분간격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4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태백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하남시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목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r>
                        <a:rPr lang="en-US" altLang="ko-KR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~ 19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분간격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하남 대리점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정성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파주시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목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~ 19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분간격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27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 대리점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서초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서울특별시 영등포구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목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r>
                        <a:rPr lang="en-US" altLang="ko-KR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~ 19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분간격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강동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대리점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서초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파주시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목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r>
                        <a:rPr lang="en-US" altLang="ko-KR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~ 19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분간격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 대리점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하남시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목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r>
                        <a:rPr lang="en-US" altLang="ko-KR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~ 19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분간격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6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하남 대리점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태백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파주시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목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r>
                        <a:rPr lang="en-US" altLang="ko-KR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~ 19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분간격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 대리점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정성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서울특별시 영등포구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목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r>
                        <a:rPr lang="en-US" altLang="ko-KR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~ 19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분간격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강동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대리점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서초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목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~ 19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분간격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 bwMode="auto">
          <a:xfrm>
            <a:off x="91947" y="6563444"/>
            <a:ext cx="7575678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53344" y="1851414"/>
            <a:ext cx="673754" cy="1805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50   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104" y="1823372"/>
            <a:ext cx="1046347" cy="243809"/>
          </a:xfrm>
          <a:prstGeom prst="rect">
            <a:avLst/>
          </a:prstGeom>
        </p:spPr>
      </p:pic>
      <p:sp>
        <p:nvSpPr>
          <p:cNvPr id="53" name="타원 52"/>
          <p:cNvSpPr/>
          <p:nvPr/>
        </p:nvSpPr>
        <p:spPr>
          <a:xfrm>
            <a:off x="6184433" y="1016477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724340" y="187916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20128" y="1303652"/>
            <a:ext cx="1037385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451830" y="1306860"/>
            <a:ext cx="1193465" cy="216761"/>
            <a:chOff x="9812992" y="1180668"/>
            <a:chExt cx="1193465" cy="216761"/>
          </a:xfrm>
        </p:grpSpPr>
        <p:grpSp>
          <p:nvGrpSpPr>
            <p:cNvPr id="30" name="그룹 29"/>
            <p:cNvGrpSpPr/>
            <p:nvPr/>
          </p:nvGrpSpPr>
          <p:grpSpPr>
            <a:xfrm>
              <a:off x="9812992" y="1180668"/>
              <a:ext cx="504549" cy="215444"/>
              <a:chOff x="3355576" y="1263570"/>
              <a:chExt cx="504549" cy="215444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0232961" y="1180668"/>
              <a:ext cx="410936" cy="215444"/>
              <a:chOff x="3168738" y="1263570"/>
              <a:chExt cx="410936" cy="215444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10561785" y="1181985"/>
              <a:ext cx="444672" cy="215444"/>
              <a:chOff x="2890755" y="1264887"/>
              <a:chExt cx="444672" cy="215444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41" name="직사각형 40"/>
          <p:cNvSpPr/>
          <p:nvPr/>
        </p:nvSpPr>
        <p:spPr>
          <a:xfrm>
            <a:off x="2614213" y="1303690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571502" y="1299394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93088" y="1048495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103978" y="1052631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286136" y="1838365"/>
            <a:ext cx="236584" cy="21903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42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639047"/>
              </p:ext>
            </p:extLst>
          </p:nvPr>
        </p:nvGraphicFramePr>
        <p:xfrm>
          <a:off x="7761312" y="867783"/>
          <a:ext cx="2049438" cy="4612225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해당 버튼을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“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중복된 내용이 없습니다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“  “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중복이 되었습니다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“ 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팝업 내용을 표시를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위의 등록 로그를 담당 대리점 직원이 로그인할 때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해당 로그를 표시를 한다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39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등록된 정보를 표시를 합니다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직원 및 관리자 탭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동일하게 내역을 표시를 함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49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27077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배차 내역  관리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2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867954" y="1628800"/>
            <a:ext cx="6062957" cy="302433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67920" y="1631934"/>
            <a:ext cx="6062991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 bwMode="auto">
          <a:xfrm>
            <a:off x="959252" y="1721713"/>
            <a:ext cx="118013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배차 내역  등록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 bwMode="auto">
          <a:xfrm>
            <a:off x="848544" y="2061990"/>
            <a:ext cx="73770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기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본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정보</a:t>
            </a: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818510"/>
              </p:ext>
            </p:extLst>
          </p:nvPr>
        </p:nvGraphicFramePr>
        <p:xfrm>
          <a:off x="933821" y="2251349"/>
          <a:ext cx="5911288" cy="1956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704"/>
                <a:gridCol w="2376264"/>
                <a:gridCol w="864096"/>
                <a:gridCol w="2016224"/>
              </a:tblGrid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권역명 </a:t>
                      </a:r>
                      <a:endParaRPr lang="ko-KR" altLang="en-US" sz="8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대리점명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비고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담당직원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연락처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77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사용여부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배차요일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근무시간 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배차간격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2" name="직사각형 51"/>
          <p:cNvSpPr/>
          <p:nvPr/>
        </p:nvSpPr>
        <p:spPr>
          <a:xfrm>
            <a:off x="1948564" y="2298302"/>
            <a:ext cx="1409305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408162" y="2297379"/>
            <a:ext cx="505311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1948563" y="2542693"/>
            <a:ext cx="4850023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983232" y="3020509"/>
            <a:ext cx="1241263" cy="215444"/>
            <a:chOff x="4926078" y="2952923"/>
            <a:chExt cx="1241263" cy="215444"/>
          </a:xfrm>
        </p:grpSpPr>
        <p:grpSp>
          <p:nvGrpSpPr>
            <p:cNvPr id="60" name="그룹 59"/>
            <p:cNvGrpSpPr/>
            <p:nvPr/>
          </p:nvGrpSpPr>
          <p:grpSpPr>
            <a:xfrm>
              <a:off x="4926078" y="2952923"/>
              <a:ext cx="504549" cy="215444"/>
              <a:chOff x="3355576" y="1263570"/>
              <a:chExt cx="504549" cy="215444"/>
            </a:xfrm>
          </p:grpSpPr>
          <p:sp>
            <p:nvSpPr>
              <p:cNvPr id="61" name="타원 60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5346047" y="2952923"/>
              <a:ext cx="410936" cy="215444"/>
              <a:chOff x="3168738" y="1263570"/>
              <a:chExt cx="410936" cy="215444"/>
            </a:xfrm>
          </p:grpSpPr>
          <p:sp>
            <p:nvSpPr>
              <p:cNvPr id="64" name="타원 63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5722669" y="2952923"/>
              <a:ext cx="444672" cy="215444"/>
              <a:chOff x="2890755" y="1264887"/>
              <a:chExt cx="444672" cy="215444"/>
            </a:xfrm>
          </p:grpSpPr>
          <p:sp>
            <p:nvSpPr>
              <p:cNvPr id="68" name="타원 67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89" name="직사각형 88"/>
          <p:cNvSpPr/>
          <p:nvPr/>
        </p:nvSpPr>
        <p:spPr>
          <a:xfrm>
            <a:off x="3913473" y="4288259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6546647" y="1708395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1948564" y="2794572"/>
            <a:ext cx="1964909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2812371" y="4288259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95" name="타원 94"/>
          <p:cNvSpPr/>
          <p:nvPr/>
        </p:nvSpPr>
        <p:spPr>
          <a:xfrm>
            <a:off x="3281807" y="2075332"/>
            <a:ext cx="175875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147934" y="2289513"/>
            <a:ext cx="1650652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848361" y="2794572"/>
            <a:ext cx="1964909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673233" y="3305024"/>
            <a:ext cx="422144" cy="123111"/>
            <a:chOff x="2201265" y="3230193"/>
            <a:chExt cx="422144" cy="123111"/>
          </a:xfrm>
        </p:grpSpPr>
        <p:sp>
          <p:nvSpPr>
            <p:cNvPr id="7" name="직사각형 6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 bwMode="auto">
            <a:xfrm>
              <a:off x="2315632" y="3230193"/>
              <a:ext cx="307777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일요일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2197382" y="3305024"/>
            <a:ext cx="422144" cy="123111"/>
            <a:chOff x="2201265" y="3230193"/>
            <a:chExt cx="422144" cy="123111"/>
          </a:xfrm>
        </p:grpSpPr>
        <p:sp>
          <p:nvSpPr>
            <p:cNvPr id="70" name="직사각형 69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 bwMode="auto">
            <a:xfrm>
              <a:off x="2315632" y="3230193"/>
              <a:ext cx="307777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월요일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2719896" y="3305024"/>
            <a:ext cx="422144" cy="123111"/>
            <a:chOff x="2201265" y="3230193"/>
            <a:chExt cx="422144" cy="123111"/>
          </a:xfrm>
        </p:grpSpPr>
        <p:sp>
          <p:nvSpPr>
            <p:cNvPr id="76" name="직사각형 75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 bwMode="auto">
            <a:xfrm>
              <a:off x="2315632" y="3230193"/>
              <a:ext cx="307777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화요일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3275210" y="3305024"/>
            <a:ext cx="422144" cy="123111"/>
            <a:chOff x="2201265" y="3230193"/>
            <a:chExt cx="422144" cy="123111"/>
          </a:xfrm>
        </p:grpSpPr>
        <p:sp>
          <p:nvSpPr>
            <p:cNvPr id="79" name="직사각형 78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 bwMode="auto">
            <a:xfrm>
              <a:off x="2315632" y="3230193"/>
              <a:ext cx="307777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수요일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3799359" y="3305024"/>
            <a:ext cx="422144" cy="123111"/>
            <a:chOff x="2201265" y="3230193"/>
            <a:chExt cx="422144" cy="123111"/>
          </a:xfrm>
        </p:grpSpPr>
        <p:sp>
          <p:nvSpPr>
            <p:cNvPr id="82" name="직사각형 81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 bwMode="auto">
            <a:xfrm>
              <a:off x="2315632" y="3230193"/>
              <a:ext cx="307777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목요일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4321873" y="3305024"/>
            <a:ext cx="422144" cy="123111"/>
            <a:chOff x="2201265" y="3230193"/>
            <a:chExt cx="422144" cy="123111"/>
          </a:xfrm>
        </p:grpSpPr>
        <p:sp>
          <p:nvSpPr>
            <p:cNvPr id="85" name="직사각형 84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 bwMode="auto">
            <a:xfrm>
              <a:off x="2315632" y="3230193"/>
              <a:ext cx="307777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금요일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4809884" y="3305024"/>
            <a:ext cx="422144" cy="123111"/>
            <a:chOff x="2201265" y="3230193"/>
            <a:chExt cx="422144" cy="123111"/>
          </a:xfrm>
        </p:grpSpPr>
        <p:sp>
          <p:nvSpPr>
            <p:cNvPr id="88" name="직사각형 87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 bwMode="auto">
            <a:xfrm>
              <a:off x="2315632" y="3230193"/>
              <a:ext cx="307777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일요일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92" name="그룹 91"/>
          <p:cNvGrpSpPr/>
          <p:nvPr/>
        </p:nvGrpSpPr>
        <p:grpSpPr>
          <a:xfrm>
            <a:off x="1660533" y="3563170"/>
            <a:ext cx="329169" cy="123111"/>
            <a:chOff x="2201265" y="3230193"/>
            <a:chExt cx="329169" cy="123111"/>
          </a:xfrm>
        </p:grpSpPr>
        <p:sp>
          <p:nvSpPr>
            <p:cNvPr id="93" name="직사각형 92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4" name="TextBox 93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00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2053505" y="3563170"/>
            <a:ext cx="329169" cy="123111"/>
            <a:chOff x="2201265" y="3230193"/>
            <a:chExt cx="329169" cy="123111"/>
          </a:xfrm>
        </p:grpSpPr>
        <p:sp>
          <p:nvSpPr>
            <p:cNvPr id="101" name="직사각형 100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2" name="TextBox 101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01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2446477" y="3563170"/>
            <a:ext cx="329169" cy="123111"/>
            <a:chOff x="2201265" y="3230193"/>
            <a:chExt cx="329169" cy="123111"/>
          </a:xfrm>
        </p:grpSpPr>
        <p:sp>
          <p:nvSpPr>
            <p:cNvPr id="104" name="직사각형 103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02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2839449" y="3563170"/>
            <a:ext cx="329169" cy="123111"/>
            <a:chOff x="2201265" y="3230193"/>
            <a:chExt cx="329169" cy="123111"/>
          </a:xfrm>
        </p:grpSpPr>
        <p:sp>
          <p:nvSpPr>
            <p:cNvPr id="112" name="직사각형 111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3" name="TextBox 112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03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3232421" y="3563170"/>
            <a:ext cx="329169" cy="123111"/>
            <a:chOff x="2201265" y="3230193"/>
            <a:chExt cx="329169" cy="123111"/>
          </a:xfrm>
        </p:grpSpPr>
        <p:sp>
          <p:nvSpPr>
            <p:cNvPr id="115" name="직사각형 114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6" name="TextBox 115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04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3625393" y="3563170"/>
            <a:ext cx="329169" cy="123111"/>
            <a:chOff x="2201265" y="3230193"/>
            <a:chExt cx="329169" cy="123111"/>
          </a:xfrm>
        </p:grpSpPr>
        <p:sp>
          <p:nvSpPr>
            <p:cNvPr id="118" name="직사각형 117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9" name="TextBox 118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05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20" name="그룹 119"/>
          <p:cNvGrpSpPr/>
          <p:nvPr/>
        </p:nvGrpSpPr>
        <p:grpSpPr>
          <a:xfrm>
            <a:off x="4018365" y="3563170"/>
            <a:ext cx="366039" cy="123111"/>
            <a:chOff x="2201265" y="3230193"/>
            <a:chExt cx="366039" cy="123111"/>
          </a:xfrm>
        </p:grpSpPr>
        <p:sp>
          <p:nvSpPr>
            <p:cNvPr id="121" name="직사각형 120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2" name="TextBox 121"/>
            <p:cNvSpPr txBox="1"/>
            <p:nvPr/>
          </p:nvSpPr>
          <p:spPr bwMode="auto">
            <a:xfrm>
              <a:off x="2315632" y="3230193"/>
              <a:ext cx="25167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06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 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4448207" y="3563170"/>
            <a:ext cx="329169" cy="123111"/>
            <a:chOff x="2201265" y="3230193"/>
            <a:chExt cx="329169" cy="123111"/>
          </a:xfrm>
        </p:grpSpPr>
        <p:sp>
          <p:nvSpPr>
            <p:cNvPr id="124" name="직사각형 123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5" name="TextBox 124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07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26" name="그룹 125"/>
          <p:cNvGrpSpPr/>
          <p:nvPr/>
        </p:nvGrpSpPr>
        <p:grpSpPr>
          <a:xfrm>
            <a:off x="4841179" y="3563170"/>
            <a:ext cx="329169" cy="123111"/>
            <a:chOff x="2201265" y="3230193"/>
            <a:chExt cx="329169" cy="123111"/>
          </a:xfrm>
        </p:grpSpPr>
        <p:sp>
          <p:nvSpPr>
            <p:cNvPr id="127" name="직사각형 126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8" name="TextBox 127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08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29" name="그룹 128"/>
          <p:cNvGrpSpPr/>
          <p:nvPr/>
        </p:nvGrpSpPr>
        <p:grpSpPr>
          <a:xfrm>
            <a:off x="5234151" y="3563170"/>
            <a:ext cx="329169" cy="123111"/>
            <a:chOff x="2201265" y="3230193"/>
            <a:chExt cx="329169" cy="123111"/>
          </a:xfrm>
        </p:grpSpPr>
        <p:sp>
          <p:nvSpPr>
            <p:cNvPr id="130" name="직사각형 129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31" name="TextBox 130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09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5627123" y="3563170"/>
            <a:ext cx="329169" cy="123111"/>
            <a:chOff x="2201265" y="3230193"/>
            <a:chExt cx="329169" cy="123111"/>
          </a:xfrm>
        </p:grpSpPr>
        <p:sp>
          <p:nvSpPr>
            <p:cNvPr id="133" name="직사각형 132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34" name="TextBox 133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10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35" name="그룹 134"/>
          <p:cNvGrpSpPr/>
          <p:nvPr/>
        </p:nvGrpSpPr>
        <p:grpSpPr>
          <a:xfrm>
            <a:off x="6020095" y="3563170"/>
            <a:ext cx="329169" cy="123111"/>
            <a:chOff x="2201265" y="3230193"/>
            <a:chExt cx="329169" cy="123111"/>
          </a:xfrm>
        </p:grpSpPr>
        <p:sp>
          <p:nvSpPr>
            <p:cNvPr id="136" name="직사각형 135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37" name="TextBox 136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11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38" name="그룹 137"/>
          <p:cNvGrpSpPr/>
          <p:nvPr/>
        </p:nvGrpSpPr>
        <p:grpSpPr>
          <a:xfrm>
            <a:off x="1662121" y="3759391"/>
            <a:ext cx="329169" cy="123111"/>
            <a:chOff x="2201265" y="3230193"/>
            <a:chExt cx="329169" cy="123111"/>
          </a:xfrm>
        </p:grpSpPr>
        <p:sp>
          <p:nvSpPr>
            <p:cNvPr id="139" name="직사각형 138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0" name="TextBox 139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12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44" name="그룹 143"/>
          <p:cNvGrpSpPr/>
          <p:nvPr/>
        </p:nvGrpSpPr>
        <p:grpSpPr>
          <a:xfrm>
            <a:off x="2062186" y="3756987"/>
            <a:ext cx="329169" cy="123111"/>
            <a:chOff x="2201265" y="3230193"/>
            <a:chExt cx="329169" cy="123111"/>
          </a:xfrm>
        </p:grpSpPr>
        <p:sp>
          <p:nvSpPr>
            <p:cNvPr id="145" name="직사각형 144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6" name="TextBox 145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13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47" name="그룹 146"/>
          <p:cNvGrpSpPr/>
          <p:nvPr/>
        </p:nvGrpSpPr>
        <p:grpSpPr>
          <a:xfrm>
            <a:off x="2455158" y="3756987"/>
            <a:ext cx="329169" cy="123111"/>
            <a:chOff x="2201265" y="3230193"/>
            <a:chExt cx="329169" cy="123111"/>
          </a:xfrm>
        </p:grpSpPr>
        <p:sp>
          <p:nvSpPr>
            <p:cNvPr id="148" name="직사각형 147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9" name="TextBox 148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14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50" name="그룹 149"/>
          <p:cNvGrpSpPr/>
          <p:nvPr/>
        </p:nvGrpSpPr>
        <p:grpSpPr>
          <a:xfrm>
            <a:off x="2848130" y="3756987"/>
            <a:ext cx="329169" cy="123111"/>
            <a:chOff x="2201265" y="3230193"/>
            <a:chExt cx="329169" cy="123111"/>
          </a:xfrm>
        </p:grpSpPr>
        <p:sp>
          <p:nvSpPr>
            <p:cNvPr id="151" name="직사각형 150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52" name="TextBox 151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15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53" name="그룹 152"/>
          <p:cNvGrpSpPr/>
          <p:nvPr/>
        </p:nvGrpSpPr>
        <p:grpSpPr>
          <a:xfrm>
            <a:off x="3241102" y="3756987"/>
            <a:ext cx="329169" cy="123111"/>
            <a:chOff x="2201265" y="3230193"/>
            <a:chExt cx="329169" cy="123111"/>
          </a:xfrm>
        </p:grpSpPr>
        <p:sp>
          <p:nvSpPr>
            <p:cNvPr id="154" name="직사각형 153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55" name="TextBox 154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16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56" name="그룹 155"/>
          <p:cNvGrpSpPr/>
          <p:nvPr/>
        </p:nvGrpSpPr>
        <p:grpSpPr>
          <a:xfrm>
            <a:off x="3634074" y="3756987"/>
            <a:ext cx="329169" cy="123111"/>
            <a:chOff x="2201265" y="3230193"/>
            <a:chExt cx="329169" cy="123111"/>
          </a:xfrm>
        </p:grpSpPr>
        <p:sp>
          <p:nvSpPr>
            <p:cNvPr id="157" name="직사각형 156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58" name="TextBox 157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17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59" name="그룹 158"/>
          <p:cNvGrpSpPr/>
          <p:nvPr/>
        </p:nvGrpSpPr>
        <p:grpSpPr>
          <a:xfrm>
            <a:off x="4027046" y="3756987"/>
            <a:ext cx="329169" cy="123111"/>
            <a:chOff x="2201265" y="3230193"/>
            <a:chExt cx="329169" cy="123111"/>
          </a:xfrm>
        </p:grpSpPr>
        <p:sp>
          <p:nvSpPr>
            <p:cNvPr id="160" name="직사각형 159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1" name="TextBox 160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18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4420018" y="3756987"/>
            <a:ext cx="366039" cy="123111"/>
            <a:chOff x="2201265" y="3230193"/>
            <a:chExt cx="366039" cy="123111"/>
          </a:xfrm>
        </p:grpSpPr>
        <p:sp>
          <p:nvSpPr>
            <p:cNvPr id="163" name="직사각형 162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4" name="TextBox 163"/>
            <p:cNvSpPr txBox="1"/>
            <p:nvPr/>
          </p:nvSpPr>
          <p:spPr bwMode="auto">
            <a:xfrm>
              <a:off x="2315632" y="3230193"/>
              <a:ext cx="25167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19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 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65" name="그룹 164"/>
          <p:cNvGrpSpPr/>
          <p:nvPr/>
        </p:nvGrpSpPr>
        <p:grpSpPr>
          <a:xfrm>
            <a:off x="4849860" y="3756987"/>
            <a:ext cx="329169" cy="123111"/>
            <a:chOff x="2201265" y="3230193"/>
            <a:chExt cx="329169" cy="123111"/>
          </a:xfrm>
        </p:grpSpPr>
        <p:sp>
          <p:nvSpPr>
            <p:cNvPr id="166" name="직사각형 165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7" name="TextBox 166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20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68" name="그룹 167"/>
          <p:cNvGrpSpPr/>
          <p:nvPr/>
        </p:nvGrpSpPr>
        <p:grpSpPr>
          <a:xfrm>
            <a:off x="5242832" y="3756987"/>
            <a:ext cx="329169" cy="123111"/>
            <a:chOff x="2201265" y="3230193"/>
            <a:chExt cx="329169" cy="123111"/>
          </a:xfrm>
        </p:grpSpPr>
        <p:sp>
          <p:nvSpPr>
            <p:cNvPr id="169" name="직사각형 168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0" name="TextBox 169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21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71" name="그룹 170"/>
          <p:cNvGrpSpPr/>
          <p:nvPr/>
        </p:nvGrpSpPr>
        <p:grpSpPr>
          <a:xfrm>
            <a:off x="5635804" y="3756987"/>
            <a:ext cx="329169" cy="123111"/>
            <a:chOff x="2201265" y="3230193"/>
            <a:chExt cx="329169" cy="123111"/>
          </a:xfrm>
        </p:grpSpPr>
        <p:sp>
          <p:nvSpPr>
            <p:cNvPr id="172" name="직사각형 171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3" name="TextBox 172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22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74" name="그룹 173"/>
          <p:cNvGrpSpPr/>
          <p:nvPr/>
        </p:nvGrpSpPr>
        <p:grpSpPr>
          <a:xfrm>
            <a:off x="6028776" y="3756987"/>
            <a:ext cx="329169" cy="123111"/>
            <a:chOff x="2201265" y="3230193"/>
            <a:chExt cx="329169" cy="123111"/>
          </a:xfrm>
        </p:grpSpPr>
        <p:sp>
          <p:nvSpPr>
            <p:cNvPr id="175" name="직사각형 174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6" name="TextBox 175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23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83" name="그룹 182"/>
          <p:cNvGrpSpPr/>
          <p:nvPr/>
        </p:nvGrpSpPr>
        <p:grpSpPr>
          <a:xfrm>
            <a:off x="1666219" y="3996414"/>
            <a:ext cx="1112731" cy="220861"/>
            <a:chOff x="4926078" y="2952923"/>
            <a:chExt cx="1112731" cy="220861"/>
          </a:xfrm>
        </p:grpSpPr>
        <p:grpSp>
          <p:nvGrpSpPr>
            <p:cNvPr id="184" name="그룹 183"/>
            <p:cNvGrpSpPr/>
            <p:nvPr/>
          </p:nvGrpSpPr>
          <p:grpSpPr>
            <a:xfrm>
              <a:off x="4926078" y="2952923"/>
              <a:ext cx="520579" cy="215444"/>
              <a:chOff x="3355576" y="1263570"/>
              <a:chExt cx="520579" cy="215444"/>
            </a:xfrm>
          </p:grpSpPr>
          <p:sp>
            <p:nvSpPr>
              <p:cNvPr id="191" name="타원 190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192" name="TextBox 191"/>
              <p:cNvSpPr txBox="1"/>
              <p:nvPr/>
            </p:nvSpPr>
            <p:spPr>
              <a:xfrm>
                <a:off x="3470275" y="1263570"/>
                <a:ext cx="40588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 smtClean="0">
                    <a:latin typeface="현대체 mediurr"/>
                  </a:rPr>
                  <a:t>30</a:t>
                </a:r>
                <a:r>
                  <a:rPr lang="ko-KR" altLang="en-US" sz="800" smtClean="0">
                    <a:latin typeface="현대체 mediurr"/>
                  </a:rPr>
                  <a:t>분</a:t>
                </a:r>
                <a:endParaRPr lang="ko-KR" altLang="en-US" sz="800" dirty="0">
                  <a:latin typeface="현대체 mediurr"/>
                </a:endParaRPr>
              </a:p>
            </p:txBody>
          </p:sp>
        </p:grpSp>
        <p:grpSp>
          <p:nvGrpSpPr>
            <p:cNvPr id="185" name="그룹 184"/>
            <p:cNvGrpSpPr/>
            <p:nvPr/>
          </p:nvGrpSpPr>
          <p:grpSpPr>
            <a:xfrm>
              <a:off x="5465969" y="2958340"/>
              <a:ext cx="572840" cy="215444"/>
              <a:chOff x="3288660" y="1268987"/>
              <a:chExt cx="572840" cy="215444"/>
            </a:xfrm>
          </p:grpSpPr>
          <p:sp>
            <p:nvSpPr>
              <p:cNvPr id="189" name="타원 188"/>
              <p:cNvSpPr/>
              <p:nvPr/>
            </p:nvSpPr>
            <p:spPr>
              <a:xfrm>
                <a:off x="3288660" y="1293038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190" name="TextBox 189"/>
              <p:cNvSpPr txBox="1"/>
              <p:nvPr/>
            </p:nvSpPr>
            <p:spPr>
              <a:xfrm>
                <a:off x="3412338" y="1268987"/>
                <a:ext cx="44916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 smtClean="0">
                    <a:latin typeface="현대체 mediurr"/>
                  </a:rPr>
                  <a:t>1</a:t>
                </a:r>
                <a:r>
                  <a:rPr lang="ko-KR" altLang="en-US" sz="800" smtClean="0">
                    <a:latin typeface="현대체 mediurr"/>
                  </a:rPr>
                  <a:t>시간</a:t>
                </a:r>
                <a:endParaRPr lang="ko-KR" altLang="en-US" sz="800" dirty="0">
                  <a:latin typeface="현대체 mediurr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965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238520"/>
              </p:ext>
            </p:extLst>
          </p:nvPr>
        </p:nvGraphicFramePr>
        <p:xfrm>
          <a:off x="7761312" y="867783"/>
          <a:ext cx="2049438" cy="5334344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초기화버튼은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하면 검색 조건을 초기화를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조회버튼은 입력 조건에 대한 세부 검색을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“+”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신규 추가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“-”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선택한 삭제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 “ 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리플래쉬 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“excel“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조회한 내역을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excel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출력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List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건수는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“30, 50, 70 , 100 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으로 출력을 한다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선택을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하면 하이라이트 되며 하이라이트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된것을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선택을 하면 수정 </a:t>
                      </a:r>
                      <a:r>
                        <a:rPr lang="ko-KR" altLang="en-US" sz="800" b="0" baseline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페지이로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넘어 간다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432290" y="647363"/>
            <a:ext cx="1344730" cy="609400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19805" y="801104"/>
            <a:ext cx="548772" cy="653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86889" y="881118"/>
            <a:ext cx="710555" cy="539041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284082"/>
              </p:ext>
            </p:extLst>
          </p:nvPr>
        </p:nvGraphicFramePr>
        <p:xfrm>
          <a:off x="-1424164" y="1701421"/>
          <a:ext cx="1312328" cy="30480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66883"/>
                <a:gridCol w="245445"/>
              </a:tblGrid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기초정보관리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▲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정비 상품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상품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대리점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*BLE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단말기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배차 </a:t>
                      </a:r>
                      <a:r>
                        <a:rPr lang="ko-KR" altLang="en-US" sz="700" dirty="0" smtClean="0"/>
                        <a:t>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권역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세차 </a:t>
                      </a:r>
                      <a:r>
                        <a:rPr lang="ko-KR" altLang="en-US" sz="700" dirty="0" smtClean="0"/>
                        <a:t>차량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직원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사용자관리       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운영자관리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</a:t>
                      </a:r>
                      <a:r>
                        <a:rPr lang="ko-KR" altLang="en-US" sz="1000" dirty="0" err="1" smtClean="0"/>
                        <a:t>레</a:t>
                      </a:r>
                      <a:r>
                        <a:rPr lang="ko-KR" altLang="en-US" sz="1000" dirty="0" smtClean="0"/>
                        <a:t>  포  </a:t>
                      </a:r>
                      <a:r>
                        <a:rPr lang="ko-KR" altLang="en-US" sz="1000" dirty="0" err="1" smtClean="0"/>
                        <a:t>트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위치관제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고객지원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240642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권역 관리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4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360977"/>
              </p:ext>
            </p:extLst>
          </p:nvPr>
        </p:nvGraphicFramePr>
        <p:xfrm>
          <a:off x="91947" y="1271728"/>
          <a:ext cx="7578853" cy="52805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95705"/>
                <a:gridCol w="1100394"/>
                <a:gridCol w="689572"/>
                <a:gridCol w="1173835"/>
                <a:gridCol w="744000"/>
                <a:gridCol w="1234046"/>
                <a:gridCol w="580727"/>
                <a:gridCol w="1360574"/>
              </a:tblGrid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현대체 mediurr"/>
                        </a:rPr>
                        <a:t>대리점명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  <a:latin typeface="현대체 mediurr"/>
                        </a:rPr>
                        <a:t>직원명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연락처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02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90494" y="952008"/>
            <a:ext cx="2054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권역 관리</a:t>
            </a:r>
            <a:endParaRPr lang="ko-KR" altLang="en-US" sz="1200" dirty="0">
              <a:latin typeface="현대체 mediurr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494" y="1814346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권역</a:t>
            </a:r>
            <a:r>
              <a:rPr lang="en-US" altLang="ko-KR" sz="1200" dirty="0" smtClean="0">
                <a:latin typeface="현대체 mediurr"/>
              </a:rPr>
              <a:t> </a:t>
            </a:r>
            <a:r>
              <a:rPr lang="ko-KR" altLang="en-US" sz="1200" smtClean="0">
                <a:latin typeface="현대체 mediurr"/>
              </a:rPr>
              <a:t>세부 내역</a:t>
            </a:r>
            <a:endParaRPr lang="ko-KR" altLang="en-US" sz="1200" dirty="0">
              <a:latin typeface="현대체 mediurr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362368"/>
              </p:ext>
            </p:extLst>
          </p:nvPr>
        </p:nvGraphicFramePr>
        <p:xfrm>
          <a:off x="95223" y="2093430"/>
          <a:ext cx="5350636" cy="413331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52975"/>
                <a:gridCol w="597462"/>
                <a:gridCol w="752475"/>
                <a:gridCol w="413312"/>
                <a:gridCol w="1006475"/>
                <a:gridCol w="551425"/>
                <a:gridCol w="514912"/>
                <a:gridCol w="746688"/>
                <a:gridCol w="514912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등록일자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권역명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지역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등록동수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담당직원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연락처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위고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남부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하남시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위고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북서부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파주시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72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동부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서울특별시 영등포구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북서부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파주시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위고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남부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하남시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위고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북서부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파주시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72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동부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서울특별시 영등포구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북서부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파주시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위고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남부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하남시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위고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북서부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파주시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72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27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동부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서울특별시 영등포구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북서부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파주시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위고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남부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하남시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6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위고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북서부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파주시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72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동부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서울특별시 영등포구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 bwMode="auto">
          <a:xfrm>
            <a:off x="91947" y="6563444"/>
            <a:ext cx="7575678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53344" y="1851414"/>
            <a:ext cx="673754" cy="1805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50   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104" y="1823372"/>
            <a:ext cx="1046347" cy="243809"/>
          </a:xfrm>
          <a:prstGeom prst="rect">
            <a:avLst/>
          </a:prstGeom>
        </p:spPr>
      </p:pic>
      <p:sp>
        <p:nvSpPr>
          <p:cNvPr id="53" name="타원 52"/>
          <p:cNvSpPr/>
          <p:nvPr/>
        </p:nvSpPr>
        <p:spPr>
          <a:xfrm>
            <a:off x="6184433" y="1016477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724340" y="187916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20128" y="1303652"/>
            <a:ext cx="1037385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451830" y="1306860"/>
            <a:ext cx="1193465" cy="216761"/>
            <a:chOff x="9812992" y="1180668"/>
            <a:chExt cx="1193465" cy="216761"/>
          </a:xfrm>
        </p:grpSpPr>
        <p:grpSp>
          <p:nvGrpSpPr>
            <p:cNvPr id="30" name="그룹 29"/>
            <p:cNvGrpSpPr/>
            <p:nvPr/>
          </p:nvGrpSpPr>
          <p:grpSpPr>
            <a:xfrm>
              <a:off x="9812992" y="1180668"/>
              <a:ext cx="504549" cy="215444"/>
              <a:chOff x="3355576" y="1263570"/>
              <a:chExt cx="504549" cy="215444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0232961" y="1180668"/>
              <a:ext cx="410936" cy="215444"/>
              <a:chOff x="3168738" y="1263570"/>
              <a:chExt cx="410936" cy="215444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10561785" y="1181985"/>
              <a:ext cx="444672" cy="215444"/>
              <a:chOff x="2890755" y="1264887"/>
              <a:chExt cx="444672" cy="215444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41" name="직사각형 40"/>
          <p:cNvSpPr/>
          <p:nvPr/>
        </p:nvSpPr>
        <p:spPr>
          <a:xfrm>
            <a:off x="2614213" y="1303690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571502" y="1299394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93088" y="1048495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103978" y="1052631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286136" y="1838365"/>
            <a:ext cx="236584" cy="21903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48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639047"/>
              </p:ext>
            </p:extLst>
          </p:nvPr>
        </p:nvGraphicFramePr>
        <p:xfrm>
          <a:off x="7761312" y="867783"/>
          <a:ext cx="2049438" cy="4612225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해당 버튼을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“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중복된 내용이 없습니다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“  “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중복이 되었습니다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“ 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팝업 내용을 표시를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위의 등록 로그를 담당 대리점 직원이 로그인할 때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해당 로그를 표시를 한다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39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등록된 정보를 표시를 합니다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직원 및 관리자 탭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동일하게 내역을 표시를 함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49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240642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권역 관리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2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4" name="직사각형 183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85" name="TextBox 184"/>
          <p:cNvSpPr txBox="1"/>
          <p:nvPr/>
        </p:nvSpPr>
        <p:spPr bwMode="auto">
          <a:xfrm>
            <a:off x="96916" y="670920"/>
            <a:ext cx="240642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권역 관리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87" name="TextBox 186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2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8" name="직사각형 187"/>
          <p:cNvSpPr/>
          <p:nvPr/>
        </p:nvSpPr>
        <p:spPr>
          <a:xfrm>
            <a:off x="632520" y="1138293"/>
            <a:ext cx="6768751" cy="545905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89" name="직사각형 188"/>
          <p:cNvSpPr/>
          <p:nvPr/>
        </p:nvSpPr>
        <p:spPr>
          <a:xfrm>
            <a:off x="632487" y="1146128"/>
            <a:ext cx="6768784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0" name="TextBox 189"/>
          <p:cNvSpPr txBox="1"/>
          <p:nvPr/>
        </p:nvSpPr>
        <p:spPr bwMode="auto">
          <a:xfrm>
            <a:off x="775573" y="1202786"/>
            <a:ext cx="79861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권역 등록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1" name="TextBox 190"/>
          <p:cNvSpPr txBox="1"/>
          <p:nvPr/>
        </p:nvSpPr>
        <p:spPr bwMode="auto">
          <a:xfrm>
            <a:off x="835682" y="1644512"/>
            <a:ext cx="73770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기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본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정보</a:t>
            </a:r>
          </a:p>
        </p:txBody>
      </p:sp>
      <p:graphicFrame>
        <p:nvGraphicFramePr>
          <p:cNvPr id="192" name="표 1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263960"/>
              </p:ext>
            </p:extLst>
          </p:nvPr>
        </p:nvGraphicFramePr>
        <p:xfrm>
          <a:off x="784199" y="1943049"/>
          <a:ext cx="6473056" cy="41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688"/>
                <a:gridCol w="2407298"/>
                <a:gridCol w="852852"/>
                <a:gridCol w="2388218"/>
              </a:tblGrid>
              <a:tr h="28975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대리점명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권역명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2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02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된 동명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716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3" name="직사각형 192"/>
          <p:cNvSpPr/>
          <p:nvPr/>
        </p:nvSpPr>
        <p:spPr>
          <a:xfrm>
            <a:off x="1744560" y="1987548"/>
            <a:ext cx="1354861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94" name="직사각형 193"/>
          <p:cNvSpPr/>
          <p:nvPr/>
        </p:nvSpPr>
        <p:spPr>
          <a:xfrm>
            <a:off x="1744560" y="2267276"/>
            <a:ext cx="5276423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06" name="직사각형 205"/>
          <p:cNvSpPr/>
          <p:nvPr/>
        </p:nvSpPr>
        <p:spPr>
          <a:xfrm>
            <a:off x="4063386" y="6075084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207" name="직사각형 206"/>
          <p:cNvSpPr/>
          <p:nvPr/>
        </p:nvSpPr>
        <p:spPr>
          <a:xfrm>
            <a:off x="7022638" y="1213159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215" name="직사각형 214"/>
          <p:cNvSpPr/>
          <p:nvPr/>
        </p:nvSpPr>
        <p:spPr>
          <a:xfrm>
            <a:off x="2962284" y="6075084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243" name="직사각형 242"/>
          <p:cNvSpPr/>
          <p:nvPr/>
        </p:nvSpPr>
        <p:spPr>
          <a:xfrm>
            <a:off x="3171537" y="1987548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sp>
        <p:nvSpPr>
          <p:cNvPr id="244" name="직사각형 243"/>
          <p:cNvSpPr/>
          <p:nvPr/>
        </p:nvSpPr>
        <p:spPr>
          <a:xfrm>
            <a:off x="4971349" y="1995991"/>
            <a:ext cx="1354861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45" name="직사각형 244"/>
          <p:cNvSpPr/>
          <p:nvPr/>
        </p:nvSpPr>
        <p:spPr>
          <a:xfrm>
            <a:off x="6398326" y="1995991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중복체크</a:t>
            </a:r>
          </a:p>
        </p:txBody>
      </p:sp>
      <p:graphicFrame>
        <p:nvGraphicFramePr>
          <p:cNvPr id="86" name="표 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292310"/>
              </p:ext>
            </p:extLst>
          </p:nvPr>
        </p:nvGraphicFramePr>
        <p:xfrm>
          <a:off x="984146" y="2852936"/>
          <a:ext cx="2880320" cy="2856300"/>
        </p:xfrm>
        <a:graphic>
          <a:graphicData uri="http://schemas.openxmlformats.org/drawingml/2006/table">
            <a:tbl>
              <a:tblPr/>
              <a:tblGrid>
                <a:gridCol w="372415"/>
                <a:gridCol w="771448"/>
                <a:gridCol w="1736457"/>
              </a:tblGrid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smtClean="0"/>
                        <a:t>체크</a:t>
                      </a:r>
                      <a:endParaRPr lang="ko-KR" altLang="en-US" sz="8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우편번호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동명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8" name="표 1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457759"/>
              </p:ext>
            </p:extLst>
          </p:nvPr>
        </p:nvGraphicFramePr>
        <p:xfrm>
          <a:off x="4194416" y="2852936"/>
          <a:ext cx="2880320" cy="2856300"/>
        </p:xfrm>
        <a:graphic>
          <a:graphicData uri="http://schemas.openxmlformats.org/drawingml/2006/table">
            <a:tbl>
              <a:tblPr/>
              <a:tblGrid>
                <a:gridCol w="372415"/>
                <a:gridCol w="771448"/>
                <a:gridCol w="1736457"/>
              </a:tblGrid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smtClean="0"/>
                        <a:t>체크</a:t>
                      </a:r>
                      <a:endParaRPr lang="ko-KR" altLang="en-US" sz="8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우편번호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동명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7" name="직사각형 86"/>
          <p:cNvSpPr/>
          <p:nvPr/>
        </p:nvSpPr>
        <p:spPr>
          <a:xfrm>
            <a:off x="1097902" y="3160311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097902" y="3384030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1097902" y="3617274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1104252" y="3865590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1104252" y="4089309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1104252" y="4322553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1097902" y="4585282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1097902" y="4809001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1097902" y="5042245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1090179" y="5293740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1090179" y="5517459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4307918" y="3133099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4307918" y="3372024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4307918" y="3610949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4307918" y="3849874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4307918" y="4088799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4307918" y="4327724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4307918" y="4566649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4307918" y="4805574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4307918" y="5044499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4307918" y="5283424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4307918" y="5522351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9" name="Button"/>
          <p:cNvSpPr>
            <a:spLocks/>
          </p:cNvSpPr>
          <p:nvPr/>
        </p:nvSpPr>
        <p:spPr bwMode="auto">
          <a:xfrm>
            <a:off x="3205203" y="5813421"/>
            <a:ext cx="604340" cy="165600"/>
          </a:xfrm>
          <a:prstGeom prst="roundRect">
            <a:avLst>
              <a:gd name="adj" fmla="val 8776"/>
            </a:avLst>
          </a:prstGeom>
          <a:solidFill>
            <a:srgbClr val="3676BD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+mn-ea"/>
              </a:rPr>
              <a:t>추가 </a:t>
            </a:r>
            <a:endParaRPr lang="en-US" sz="800" b="1" dirty="0"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122" name="Button"/>
          <p:cNvSpPr>
            <a:spLocks/>
          </p:cNvSpPr>
          <p:nvPr/>
        </p:nvSpPr>
        <p:spPr bwMode="auto">
          <a:xfrm>
            <a:off x="5232612" y="5806762"/>
            <a:ext cx="604340" cy="165600"/>
          </a:xfrm>
          <a:prstGeom prst="roundRect">
            <a:avLst>
              <a:gd name="adj" fmla="val 8776"/>
            </a:avLst>
          </a:prstGeom>
          <a:solidFill>
            <a:srgbClr val="3676BD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+mn-ea"/>
              </a:rPr>
              <a:t>삭제</a:t>
            </a:r>
            <a:endParaRPr lang="en-US" sz="800" b="1" dirty="0"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123" name="Button"/>
          <p:cNvSpPr>
            <a:spLocks/>
          </p:cNvSpPr>
          <p:nvPr/>
        </p:nvSpPr>
        <p:spPr bwMode="auto">
          <a:xfrm>
            <a:off x="6119076" y="5802583"/>
            <a:ext cx="604340" cy="165600"/>
          </a:xfrm>
          <a:prstGeom prst="roundRect">
            <a:avLst>
              <a:gd name="adj" fmla="val 8776"/>
            </a:avLst>
          </a:prstGeom>
          <a:solidFill>
            <a:srgbClr val="3676BD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effectLst/>
                <a:latin typeface="+mn-ea"/>
              </a:rPr>
              <a:t>취소</a:t>
            </a:r>
            <a:endParaRPr lang="en-US" sz="800" b="1" dirty="0"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124" name="Button"/>
          <p:cNvSpPr>
            <a:spLocks/>
          </p:cNvSpPr>
          <p:nvPr/>
        </p:nvSpPr>
        <p:spPr bwMode="auto">
          <a:xfrm>
            <a:off x="4403699" y="5809812"/>
            <a:ext cx="604340" cy="165600"/>
          </a:xfrm>
          <a:prstGeom prst="roundRect">
            <a:avLst>
              <a:gd name="adj" fmla="val 8776"/>
            </a:avLst>
          </a:prstGeom>
          <a:solidFill>
            <a:srgbClr val="3676BD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+mn-ea"/>
              </a:rPr>
              <a:t>저장</a:t>
            </a:r>
            <a:endParaRPr lang="en-US" sz="800" b="1" dirty="0"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778226" y="2551620"/>
            <a:ext cx="1354861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205203" y="2551620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</p:spTree>
    <p:extLst>
      <p:ext uri="{BB962C8B-B14F-4D97-AF65-F5344CB8AC3E}">
        <p14:creationId xmlns:p14="http://schemas.microsoft.com/office/powerpoint/2010/main" val="300562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172624"/>
              </p:ext>
            </p:extLst>
          </p:nvPr>
        </p:nvGraphicFramePr>
        <p:xfrm>
          <a:off x="7761312" y="867783"/>
          <a:ext cx="2049438" cy="4058048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432290" y="647363"/>
            <a:ext cx="1344730" cy="609400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19805" y="801104"/>
            <a:ext cx="548772" cy="653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86889" y="881118"/>
            <a:ext cx="710555" cy="539041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239702"/>
              </p:ext>
            </p:extLst>
          </p:nvPr>
        </p:nvGraphicFramePr>
        <p:xfrm>
          <a:off x="-1424164" y="1701421"/>
          <a:ext cx="1312328" cy="30480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66883"/>
                <a:gridCol w="245445"/>
              </a:tblGrid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기초정보관리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▲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정비 상품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상품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대리점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*BLE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단말기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배차 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권역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세차 </a:t>
                      </a:r>
                      <a:r>
                        <a:rPr lang="ko-KR" altLang="en-US" sz="700" dirty="0" smtClean="0"/>
                        <a:t>차량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직원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사용자관리       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운영자관리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</a:t>
                      </a:r>
                      <a:r>
                        <a:rPr lang="ko-KR" altLang="en-US" sz="1000" dirty="0" err="1" smtClean="0"/>
                        <a:t>레</a:t>
                      </a:r>
                      <a:r>
                        <a:rPr lang="ko-KR" altLang="en-US" sz="1000" dirty="0" smtClean="0"/>
                        <a:t>  포  </a:t>
                      </a:r>
                      <a:r>
                        <a:rPr lang="ko-KR" altLang="en-US" sz="1000" dirty="0" err="1" smtClean="0"/>
                        <a:t>트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위치관제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고객지원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30091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세차 차량 관리 관리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4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999140"/>
              </p:ext>
            </p:extLst>
          </p:nvPr>
        </p:nvGraphicFramePr>
        <p:xfrm>
          <a:off x="91947" y="1271728"/>
          <a:ext cx="7578853" cy="52805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95705"/>
                <a:gridCol w="1100394"/>
                <a:gridCol w="689572"/>
                <a:gridCol w="1173835"/>
                <a:gridCol w="744000"/>
                <a:gridCol w="1234046"/>
                <a:gridCol w="580727"/>
                <a:gridCol w="1360574"/>
              </a:tblGrid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차량번호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차종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세차모델명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02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90494" y="952008"/>
            <a:ext cx="2054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세차 차량 관리</a:t>
            </a:r>
            <a:endParaRPr lang="ko-KR" altLang="en-US" sz="1200" dirty="0">
              <a:latin typeface="현대체 mediurr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494" y="1814346"/>
            <a:ext cx="1787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세차 차량 세부 내역</a:t>
            </a:r>
            <a:endParaRPr lang="ko-KR" altLang="en-US" sz="1200" dirty="0">
              <a:latin typeface="현대체 mediurr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089133"/>
              </p:ext>
            </p:extLst>
          </p:nvPr>
        </p:nvGraphicFramePr>
        <p:xfrm>
          <a:off x="95223" y="2093430"/>
          <a:ext cx="7522073" cy="413331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52975"/>
                <a:gridCol w="597462"/>
                <a:gridCol w="546863"/>
                <a:gridCol w="614236"/>
                <a:gridCol w="616512"/>
                <a:gridCol w="856225"/>
                <a:gridCol w="616512"/>
                <a:gridCol w="718112"/>
                <a:gridCol w="754625"/>
                <a:gridCol w="597462"/>
                <a:gridCol w="1351089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등록일자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차랑번호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차종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차량등록일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세차장비 등록일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세차모델명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소속대리점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운영 담당직원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지정일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모닝 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2016.01.01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기본모델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하이닉스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다마스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2016.01.01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KSU-1000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모닝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2016.01.01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KSU-1000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국도렌트카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쉐보레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2016.01.01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KSU-1000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하나케리어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쉐보레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2016.01.01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KSU-1000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위쉬어카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쉐보레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2016.01.01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KSU-1000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쉐보레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2016.01.01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KSU-1000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쉐보레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2016.01.01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KSU-1000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쉐보레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2016.01.01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KSU-2000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남원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쉐보레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2016.01.01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KSU-2000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부산진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27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쉐보레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2016.01.01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KSU-2000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쉐보레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2016.01.01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KSU-2000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쉐보레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2016.01.01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KSU-2000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강서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6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쉐보레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2016.01.01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KSU-2000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남원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쉐보레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2016.01.01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KSU-1000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쉐보레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2016.01.01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KSU-1000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 bwMode="auto">
          <a:xfrm>
            <a:off x="91947" y="6563444"/>
            <a:ext cx="7575678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53344" y="1851414"/>
            <a:ext cx="673754" cy="1805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50   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104" y="1823372"/>
            <a:ext cx="1046347" cy="243809"/>
          </a:xfrm>
          <a:prstGeom prst="rect">
            <a:avLst/>
          </a:prstGeom>
        </p:spPr>
      </p:pic>
      <p:sp>
        <p:nvSpPr>
          <p:cNvPr id="53" name="타원 52"/>
          <p:cNvSpPr/>
          <p:nvPr/>
        </p:nvSpPr>
        <p:spPr>
          <a:xfrm>
            <a:off x="6184433" y="1016477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724340" y="187916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20128" y="1303652"/>
            <a:ext cx="1037385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451830" y="1306860"/>
            <a:ext cx="1193465" cy="216761"/>
            <a:chOff x="9812992" y="1180668"/>
            <a:chExt cx="1193465" cy="216761"/>
          </a:xfrm>
        </p:grpSpPr>
        <p:grpSp>
          <p:nvGrpSpPr>
            <p:cNvPr id="30" name="그룹 29"/>
            <p:cNvGrpSpPr/>
            <p:nvPr/>
          </p:nvGrpSpPr>
          <p:grpSpPr>
            <a:xfrm>
              <a:off x="9812992" y="1180668"/>
              <a:ext cx="504549" cy="215444"/>
              <a:chOff x="3355576" y="1263570"/>
              <a:chExt cx="504549" cy="215444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0232961" y="1180668"/>
              <a:ext cx="410936" cy="215444"/>
              <a:chOff x="3168738" y="1263570"/>
              <a:chExt cx="410936" cy="215444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10561785" y="1181985"/>
              <a:ext cx="444672" cy="215444"/>
              <a:chOff x="2890755" y="1264887"/>
              <a:chExt cx="444672" cy="215444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41" name="직사각형 40"/>
          <p:cNvSpPr/>
          <p:nvPr/>
        </p:nvSpPr>
        <p:spPr>
          <a:xfrm>
            <a:off x="2614213" y="1303690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571502" y="1299394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93088" y="1048495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103978" y="1052631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286136" y="1838365"/>
            <a:ext cx="236584" cy="21903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63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639047"/>
              </p:ext>
            </p:extLst>
          </p:nvPr>
        </p:nvGraphicFramePr>
        <p:xfrm>
          <a:off x="7761312" y="867783"/>
          <a:ext cx="2049438" cy="4612225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해당 버튼을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“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중복된 내용이 없습니다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“  “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중복이 되었습니다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“ 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팝업 내용을 표시를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위의 등록 로그를 담당 대리점 직원이 로그인할 때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해당 로그를 표시를 한다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39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등록된 정보를 표시를 합니다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직원 및 관리자 탭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동일하게 내역을 표시를 함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49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27077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세차 차량 관리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2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992069" y="1556792"/>
            <a:ext cx="6062957" cy="482453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992035" y="1559926"/>
            <a:ext cx="6062991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 bwMode="auto">
          <a:xfrm>
            <a:off x="1083367" y="1649705"/>
            <a:ext cx="118013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세차 차량  등록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 bwMode="auto">
          <a:xfrm>
            <a:off x="972659" y="1989982"/>
            <a:ext cx="73770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기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본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정보</a:t>
            </a: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463820"/>
              </p:ext>
            </p:extLst>
          </p:nvPr>
        </p:nvGraphicFramePr>
        <p:xfrm>
          <a:off x="1057936" y="2179341"/>
          <a:ext cx="5923743" cy="23154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2736"/>
                <a:gridCol w="2232248"/>
                <a:gridCol w="792088"/>
                <a:gridCol w="1956671"/>
              </a:tblGrid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차량번호</a:t>
                      </a:r>
                      <a:endParaRPr lang="ko-KR" altLang="en-US" sz="8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차종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차량등록일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세차모델명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세차모델설치일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소속대리점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지정일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담당직원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사용여부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BLE ID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2" name="직사각형 51"/>
          <p:cNvSpPr/>
          <p:nvPr/>
        </p:nvSpPr>
        <p:spPr>
          <a:xfrm>
            <a:off x="2072679" y="2226294"/>
            <a:ext cx="1409305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532277" y="2225371"/>
            <a:ext cx="651845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중복체크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2072679" y="2470685"/>
            <a:ext cx="2111442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4881342" y="3195277"/>
            <a:ext cx="1106257" cy="1600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108922" y="3735015"/>
            <a:ext cx="1241263" cy="215444"/>
            <a:chOff x="4926078" y="2952923"/>
            <a:chExt cx="1241263" cy="215444"/>
          </a:xfrm>
        </p:grpSpPr>
        <p:grpSp>
          <p:nvGrpSpPr>
            <p:cNvPr id="60" name="그룹 59"/>
            <p:cNvGrpSpPr/>
            <p:nvPr/>
          </p:nvGrpSpPr>
          <p:grpSpPr>
            <a:xfrm>
              <a:off x="4926078" y="2952923"/>
              <a:ext cx="504549" cy="215444"/>
              <a:chOff x="3355576" y="1263570"/>
              <a:chExt cx="504549" cy="215444"/>
            </a:xfrm>
          </p:grpSpPr>
          <p:sp>
            <p:nvSpPr>
              <p:cNvPr id="61" name="타원 60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5346047" y="2952923"/>
              <a:ext cx="410936" cy="215444"/>
              <a:chOff x="3168738" y="1263570"/>
              <a:chExt cx="410936" cy="215444"/>
            </a:xfrm>
          </p:grpSpPr>
          <p:sp>
            <p:nvSpPr>
              <p:cNvPr id="64" name="타원 63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5722669" y="2952923"/>
              <a:ext cx="444672" cy="215444"/>
              <a:chOff x="2890755" y="1264887"/>
              <a:chExt cx="444672" cy="215444"/>
            </a:xfrm>
          </p:grpSpPr>
          <p:sp>
            <p:nvSpPr>
              <p:cNvPr id="68" name="타원 67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89" name="직사각형 88"/>
          <p:cNvSpPr/>
          <p:nvPr/>
        </p:nvSpPr>
        <p:spPr>
          <a:xfrm>
            <a:off x="4037588" y="6061141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6670762" y="1636387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437351" y="2301148"/>
            <a:ext cx="2212002" cy="77232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차량 사진 및 설치 사진</a:t>
            </a:r>
          </a:p>
        </p:txBody>
      </p:sp>
      <p:sp>
        <p:nvSpPr>
          <p:cNvPr id="97" name="직사각형 96"/>
          <p:cNvSpPr/>
          <p:nvPr/>
        </p:nvSpPr>
        <p:spPr>
          <a:xfrm>
            <a:off x="2072679" y="2722564"/>
            <a:ext cx="2111443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2072679" y="2980538"/>
            <a:ext cx="2111443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2072679" y="3244730"/>
            <a:ext cx="2111443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2073315" y="3502066"/>
            <a:ext cx="1408669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2936486" y="6053737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95" name="타원 94"/>
          <p:cNvSpPr/>
          <p:nvPr/>
        </p:nvSpPr>
        <p:spPr>
          <a:xfrm>
            <a:off x="3405922" y="2003324"/>
            <a:ext cx="175875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4313591" y="3179510"/>
            <a:ext cx="4267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사진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6044265" y="3184223"/>
            <a:ext cx="397653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찾기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6493801" y="3184641"/>
            <a:ext cx="417779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</a:t>
            </a:r>
          </a:p>
        </p:txBody>
      </p:sp>
      <p:sp>
        <p:nvSpPr>
          <p:cNvPr id="109" name="타원 108"/>
          <p:cNvSpPr/>
          <p:nvPr/>
        </p:nvSpPr>
        <p:spPr>
          <a:xfrm>
            <a:off x="6178244" y="3263835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866040"/>
              </p:ext>
            </p:extLst>
          </p:nvPr>
        </p:nvGraphicFramePr>
        <p:xfrm>
          <a:off x="1063694" y="4437112"/>
          <a:ext cx="591798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938"/>
                <a:gridCol w="4515047"/>
              </a:tblGrid>
              <a:tr h="169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차량관리자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953857"/>
              </p:ext>
            </p:extLst>
          </p:nvPr>
        </p:nvGraphicFramePr>
        <p:xfrm>
          <a:off x="1095053" y="4666347"/>
          <a:ext cx="5874171" cy="114455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52975"/>
                <a:gridCol w="597462"/>
                <a:gridCol w="837289"/>
                <a:gridCol w="837289"/>
                <a:gridCol w="837289"/>
                <a:gridCol w="837289"/>
                <a:gridCol w="1674578"/>
              </a:tblGrid>
              <a:tr h="1498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지정일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소속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관리자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담당자명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담당자 연락처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169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98887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THDUE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98886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김수현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국일랜트카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12111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98885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서기열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국일랜트카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12111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98885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서기열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국일랜트카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12111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98885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서기열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0" name="타원 109"/>
          <p:cNvSpPr/>
          <p:nvPr/>
        </p:nvSpPr>
        <p:spPr>
          <a:xfrm>
            <a:off x="1461435" y="4660739"/>
            <a:ext cx="203406" cy="114601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532277" y="3514743"/>
            <a:ext cx="651845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2085022" y="3764673"/>
            <a:ext cx="1396961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3532276" y="3764673"/>
            <a:ext cx="651845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5097016" y="3503805"/>
            <a:ext cx="1856585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085022" y="3997290"/>
            <a:ext cx="1396961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532276" y="3997290"/>
            <a:ext cx="651845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</p:spTree>
    <p:extLst>
      <p:ext uri="{BB962C8B-B14F-4D97-AF65-F5344CB8AC3E}">
        <p14:creationId xmlns:p14="http://schemas.microsoft.com/office/powerpoint/2010/main" val="413275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334148"/>
              </p:ext>
            </p:extLst>
          </p:nvPr>
        </p:nvGraphicFramePr>
        <p:xfrm>
          <a:off x="7761312" y="867783"/>
          <a:ext cx="2049438" cy="4380592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선택 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“ID,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직원명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,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연락처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,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작업 권역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, “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로 선택 가능 </a:t>
                      </a:r>
                      <a:endParaRPr kumimoji="1" lang="en-US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굴림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한번 선택을 하면 해당 내역이 하이라이트 되면 하이라이트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된것을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선택을 하면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앞페이지로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넘어 간다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482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274889" y="3776650"/>
            <a:ext cx="4536504" cy="288032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92425" y="3776650"/>
            <a:ext cx="4518968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454637" y="3858580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 bwMode="auto">
          <a:xfrm>
            <a:off x="366187" y="3846858"/>
            <a:ext cx="1271502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관리자 직원 조회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84471" y="4311362"/>
            <a:ext cx="2088231" cy="2037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259433" y="4311362"/>
            <a:ext cx="402605" cy="203754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검색</a:t>
            </a: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948154"/>
              </p:ext>
            </p:extLst>
          </p:nvPr>
        </p:nvGraphicFramePr>
        <p:xfrm>
          <a:off x="318528" y="4631168"/>
          <a:ext cx="4449383" cy="127524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22850"/>
                <a:gridCol w="449245"/>
                <a:gridCol w="819713"/>
                <a:gridCol w="702237"/>
                <a:gridCol w="633975"/>
                <a:gridCol w="1321363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직원명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연락처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등록일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작업 권역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비  고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1954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김소영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011-111-1111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011-111-1111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송파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011-111-1111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화곡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김소영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011-111-1111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011-111-1111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송파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 bwMode="auto">
          <a:xfrm>
            <a:off x="292425" y="5950734"/>
            <a:ext cx="4518968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1072" y="4311362"/>
            <a:ext cx="639689" cy="2037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직원명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</a:rPr>
              <a:t>▼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345530" y="4222680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696088" y="5268959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243827" y="3614267"/>
            <a:ext cx="203406" cy="177363"/>
          </a:xfrm>
          <a:prstGeom prst="ellipse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504677" y="6271933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403575" y="6271933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07131" y="776482"/>
            <a:ext cx="3502200" cy="27629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24667" y="776483"/>
            <a:ext cx="3484664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486879" y="858413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 bwMode="auto">
          <a:xfrm>
            <a:off x="398429" y="846691"/>
            <a:ext cx="93968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대리점 조회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116713" y="1311195"/>
            <a:ext cx="2088231" cy="2037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291675" y="1311195"/>
            <a:ext cx="402605" cy="203754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검색</a:t>
            </a: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71519"/>
              </p:ext>
            </p:extLst>
          </p:nvPr>
        </p:nvGraphicFramePr>
        <p:xfrm>
          <a:off x="350770" y="1654423"/>
          <a:ext cx="3421726" cy="127524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33975"/>
                <a:gridCol w="646675"/>
                <a:gridCol w="819713"/>
                <a:gridCol w="1321363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대표 담당자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연락처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세부 내역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195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김소영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송파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화곡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김소영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송파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 bwMode="auto">
          <a:xfrm>
            <a:off x="324667" y="2950567"/>
            <a:ext cx="3447829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23314" y="1311195"/>
            <a:ext cx="639689" cy="2037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대리점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</a:rPr>
              <a:t>▼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77772" y="1222513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808233" y="2638619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76069" y="614100"/>
            <a:ext cx="203406" cy="177363"/>
          </a:xfrm>
          <a:prstGeom prst="ellipse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154103" y="3198877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1053001" y="3198877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</a:p>
        </p:txBody>
      </p:sp>
    </p:spTree>
    <p:extLst>
      <p:ext uri="{BB962C8B-B14F-4D97-AF65-F5344CB8AC3E}">
        <p14:creationId xmlns:p14="http://schemas.microsoft.com/office/powerpoint/2010/main" val="62199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307648" y="227021"/>
            <a:ext cx="4274526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Menu A</a:t>
            </a:r>
            <a:r>
              <a:rPr lang="en-US" sz="1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​rchitecture</a:t>
            </a:r>
            <a:endParaRPr lang="ko-KR" altLang="en-US" sz="1600" b="1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22" name="Line 422"/>
          <p:cNvSpPr>
            <a:spLocks noChangeShapeType="1"/>
          </p:cNvSpPr>
          <p:nvPr/>
        </p:nvSpPr>
        <p:spPr bwMode="auto">
          <a:xfrm>
            <a:off x="309563" y="562339"/>
            <a:ext cx="90471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09563" y="581389"/>
            <a:ext cx="121443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457056" y="2245397"/>
            <a:ext cx="4104456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사이트 사용자 레벨 및 주요 관리 권한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] 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endParaRPr lang="en-US" altLang="ko-KR" sz="105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Admin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</a:t>
            </a:r>
            <a:r>
              <a:rPr lang="en-US" altLang="ko-KR" sz="105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사이트의 전반적인 관리를 하는 관리자임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  <a:p>
            <a:pPr>
              <a:lnSpc>
                <a:spcPct val="200000"/>
              </a:lnSpc>
            </a:pP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지역관리자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대리점과 사용자를 관리를 하는 관리자 레벨임 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관리자  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본사가 직영 및 대리는 하는 관리자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endParaRPr lang="en-US" altLang="ko-KR" sz="105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manager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</a:t>
            </a:r>
            <a:r>
              <a:rPr lang="en-US" altLang="ko-KR" sz="105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차량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단위로 정산을 </a:t>
            </a:r>
            <a:r>
              <a:rPr lang="ko-KR" altLang="en-US" sz="105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기분적인 단위의 소그룹 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Staff 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차량의 작업을 하는 지원을 직원임 </a:t>
            </a:r>
            <a:endParaRPr lang="ko-KR" altLang="en-US" sz="105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998327" y="1124744"/>
            <a:ext cx="1300161" cy="3714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Admin</a:t>
            </a:r>
            <a:endParaRPr lang="ko-KR" altLang="en-US" sz="8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" name="꺾인 연결선 8"/>
          <p:cNvCxnSpPr>
            <a:stCxn id="11" idx="0"/>
            <a:endCxn id="8" idx="2"/>
          </p:cNvCxnSpPr>
          <p:nvPr/>
        </p:nvCxnSpPr>
        <p:spPr>
          <a:xfrm rot="5400000" flipH="1" flipV="1">
            <a:off x="1403785" y="1464297"/>
            <a:ext cx="1212700" cy="1276546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35909"/>
              </p:ext>
            </p:extLst>
          </p:nvPr>
        </p:nvGraphicFramePr>
        <p:xfrm>
          <a:off x="788381" y="2708920"/>
          <a:ext cx="1166963" cy="336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6963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지역관리자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326170"/>
              </p:ext>
            </p:extLst>
          </p:nvPr>
        </p:nvGraphicFramePr>
        <p:xfrm>
          <a:off x="3268768" y="2708920"/>
          <a:ext cx="1158806" cy="336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8806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지역관리자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cxnSp>
        <p:nvCxnSpPr>
          <p:cNvPr id="15" name="꺾인 연결선 14"/>
          <p:cNvCxnSpPr>
            <a:stCxn id="13" idx="0"/>
            <a:endCxn id="8" idx="2"/>
          </p:cNvCxnSpPr>
          <p:nvPr/>
        </p:nvCxnSpPr>
        <p:spPr>
          <a:xfrm rot="16200000" flipV="1">
            <a:off x="2641940" y="1502688"/>
            <a:ext cx="1212700" cy="119976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489387"/>
              </p:ext>
            </p:extLst>
          </p:nvPr>
        </p:nvGraphicFramePr>
        <p:xfrm>
          <a:off x="155030" y="3750561"/>
          <a:ext cx="1166963" cy="336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6963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지점 관리자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876096"/>
              </p:ext>
            </p:extLst>
          </p:nvPr>
        </p:nvGraphicFramePr>
        <p:xfrm>
          <a:off x="1405362" y="3750561"/>
          <a:ext cx="1158806" cy="336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8806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대리점 관리자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899580"/>
              </p:ext>
            </p:extLst>
          </p:nvPr>
        </p:nvGraphicFramePr>
        <p:xfrm>
          <a:off x="1405362" y="4789817"/>
          <a:ext cx="1158806" cy="336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8806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대리점 </a:t>
                      </a:r>
                      <a:r>
                        <a:rPr lang="en-US" altLang="ko-KR" sz="1000" b="1" dirty="0" smtClean="0"/>
                        <a:t>Manager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539456"/>
              </p:ext>
            </p:extLst>
          </p:nvPr>
        </p:nvGraphicFramePr>
        <p:xfrm>
          <a:off x="1405362" y="5661248"/>
          <a:ext cx="1158806" cy="336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8806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대리점 </a:t>
                      </a:r>
                      <a:r>
                        <a:rPr lang="en-US" altLang="ko-KR" sz="1000" b="1" dirty="0" smtClean="0"/>
                        <a:t>Staff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982196"/>
              </p:ext>
            </p:extLst>
          </p:nvPr>
        </p:nvGraphicFramePr>
        <p:xfrm>
          <a:off x="155030" y="4789817"/>
          <a:ext cx="1158806" cy="336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8806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지점 </a:t>
                      </a:r>
                      <a:r>
                        <a:rPr lang="en-US" altLang="ko-KR" sz="1000" b="1" dirty="0" smtClean="0"/>
                        <a:t>Manager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820941"/>
              </p:ext>
            </p:extLst>
          </p:nvPr>
        </p:nvGraphicFramePr>
        <p:xfrm>
          <a:off x="155030" y="5661248"/>
          <a:ext cx="1158806" cy="336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8806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지점 </a:t>
                      </a:r>
                      <a:r>
                        <a:rPr lang="en-US" altLang="ko-KR" sz="1000" b="1" dirty="0" smtClean="0"/>
                        <a:t>Staff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cxnSp>
        <p:nvCxnSpPr>
          <p:cNvPr id="23" name="직선 연결선 22"/>
          <p:cNvCxnSpPr>
            <a:stCxn id="31" idx="2"/>
            <a:endCxn id="32" idx="0"/>
          </p:cNvCxnSpPr>
          <p:nvPr/>
        </p:nvCxnSpPr>
        <p:spPr>
          <a:xfrm>
            <a:off x="734433" y="5126049"/>
            <a:ext cx="0" cy="535199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stCxn id="25" idx="2"/>
            <a:endCxn id="31" idx="0"/>
          </p:cNvCxnSpPr>
          <p:nvPr/>
        </p:nvCxnSpPr>
        <p:spPr>
          <a:xfrm flipH="1">
            <a:off x="734433" y="4086793"/>
            <a:ext cx="4078" cy="703024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29" idx="2"/>
            <a:endCxn id="30" idx="0"/>
          </p:cNvCxnSpPr>
          <p:nvPr/>
        </p:nvCxnSpPr>
        <p:spPr>
          <a:xfrm>
            <a:off x="1984765" y="5126049"/>
            <a:ext cx="0" cy="535199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stCxn id="26" idx="2"/>
            <a:endCxn id="29" idx="0"/>
          </p:cNvCxnSpPr>
          <p:nvPr/>
        </p:nvCxnSpPr>
        <p:spPr>
          <a:xfrm>
            <a:off x="1984765" y="4086793"/>
            <a:ext cx="0" cy="703024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 44"/>
          <p:cNvCxnSpPr>
            <a:stCxn id="11" idx="2"/>
            <a:endCxn id="26" idx="0"/>
          </p:cNvCxnSpPr>
          <p:nvPr/>
        </p:nvCxnSpPr>
        <p:spPr>
          <a:xfrm rot="16200000" flipH="1">
            <a:off x="1325609" y="3091404"/>
            <a:ext cx="705409" cy="612903"/>
          </a:xfrm>
          <a:prstGeom prst="bentConnector3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11" idx="2"/>
            <a:endCxn id="25" idx="0"/>
          </p:cNvCxnSpPr>
          <p:nvPr/>
        </p:nvCxnSpPr>
        <p:spPr>
          <a:xfrm rot="5400000">
            <a:off x="702483" y="3081181"/>
            <a:ext cx="705409" cy="633351"/>
          </a:xfrm>
          <a:prstGeom prst="bentConnector3">
            <a:avLst>
              <a:gd name="adj1" fmla="val 50000"/>
            </a:avLst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048841"/>
              </p:ext>
            </p:extLst>
          </p:nvPr>
        </p:nvGraphicFramePr>
        <p:xfrm>
          <a:off x="2648744" y="3750561"/>
          <a:ext cx="1166963" cy="336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6963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지점 관리자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016222"/>
              </p:ext>
            </p:extLst>
          </p:nvPr>
        </p:nvGraphicFramePr>
        <p:xfrm>
          <a:off x="2648744" y="4789817"/>
          <a:ext cx="1158806" cy="336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8806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지점 </a:t>
                      </a:r>
                      <a:r>
                        <a:rPr lang="en-US" altLang="ko-KR" sz="1000" b="1" dirty="0" smtClean="0"/>
                        <a:t>Manager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924506"/>
              </p:ext>
            </p:extLst>
          </p:nvPr>
        </p:nvGraphicFramePr>
        <p:xfrm>
          <a:off x="2648744" y="5661248"/>
          <a:ext cx="1158806" cy="336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8806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지점 </a:t>
                      </a:r>
                      <a:r>
                        <a:rPr lang="en-US" altLang="ko-KR" sz="1000" b="1" dirty="0" smtClean="0"/>
                        <a:t>Staff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cxnSp>
        <p:nvCxnSpPr>
          <p:cNvPr id="54" name="직선 연결선 53"/>
          <p:cNvCxnSpPr>
            <a:stCxn id="52" idx="2"/>
            <a:endCxn id="53" idx="0"/>
          </p:cNvCxnSpPr>
          <p:nvPr/>
        </p:nvCxnSpPr>
        <p:spPr>
          <a:xfrm>
            <a:off x="3228147" y="5126049"/>
            <a:ext cx="0" cy="535199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stCxn id="51" idx="2"/>
            <a:endCxn id="52" idx="0"/>
          </p:cNvCxnSpPr>
          <p:nvPr/>
        </p:nvCxnSpPr>
        <p:spPr>
          <a:xfrm flipH="1">
            <a:off x="3228147" y="4086793"/>
            <a:ext cx="4078" cy="703024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55"/>
          <p:cNvCxnSpPr>
            <a:stCxn id="13" idx="2"/>
            <a:endCxn id="51" idx="0"/>
          </p:cNvCxnSpPr>
          <p:nvPr/>
        </p:nvCxnSpPr>
        <p:spPr>
          <a:xfrm rot="5400000">
            <a:off x="3187494" y="3089883"/>
            <a:ext cx="705409" cy="615946"/>
          </a:xfrm>
          <a:prstGeom prst="bentConnector3">
            <a:avLst>
              <a:gd name="adj1" fmla="val 50000"/>
            </a:avLst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901547"/>
              </p:ext>
            </p:extLst>
          </p:nvPr>
        </p:nvGraphicFramePr>
        <p:xfrm>
          <a:off x="3872880" y="3750561"/>
          <a:ext cx="1166963" cy="336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6963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지점 관리자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" name="표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854689"/>
              </p:ext>
            </p:extLst>
          </p:nvPr>
        </p:nvGraphicFramePr>
        <p:xfrm>
          <a:off x="3872880" y="4789817"/>
          <a:ext cx="1158806" cy="336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8806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지점 </a:t>
                      </a:r>
                      <a:r>
                        <a:rPr lang="en-US" altLang="ko-KR" sz="1000" b="1" dirty="0" smtClean="0"/>
                        <a:t>Manager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755963"/>
              </p:ext>
            </p:extLst>
          </p:nvPr>
        </p:nvGraphicFramePr>
        <p:xfrm>
          <a:off x="3872880" y="5661248"/>
          <a:ext cx="1158806" cy="336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8806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지점 </a:t>
                      </a:r>
                      <a:r>
                        <a:rPr lang="en-US" altLang="ko-KR" sz="1000" b="1" dirty="0" smtClean="0"/>
                        <a:t>Staff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cxnSp>
        <p:nvCxnSpPr>
          <p:cNvPr id="61" name="직선 연결선 60"/>
          <p:cNvCxnSpPr>
            <a:stCxn id="59" idx="2"/>
            <a:endCxn id="60" idx="0"/>
          </p:cNvCxnSpPr>
          <p:nvPr/>
        </p:nvCxnSpPr>
        <p:spPr>
          <a:xfrm>
            <a:off x="4452283" y="5126049"/>
            <a:ext cx="0" cy="535199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>
            <a:stCxn id="58" idx="2"/>
            <a:endCxn id="59" idx="0"/>
          </p:cNvCxnSpPr>
          <p:nvPr/>
        </p:nvCxnSpPr>
        <p:spPr>
          <a:xfrm flipH="1">
            <a:off x="4452283" y="4086793"/>
            <a:ext cx="4078" cy="703024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13" idx="2"/>
            <a:endCxn id="58" idx="0"/>
          </p:cNvCxnSpPr>
          <p:nvPr/>
        </p:nvCxnSpPr>
        <p:spPr>
          <a:xfrm rot="16200000" flipH="1">
            <a:off x="3799562" y="3093761"/>
            <a:ext cx="705409" cy="608190"/>
          </a:xfrm>
          <a:prstGeom prst="bentConnector3">
            <a:avLst>
              <a:gd name="adj1" fmla="val 50000"/>
            </a:avLst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 bwMode="auto">
          <a:xfrm>
            <a:off x="8049344" y="340003"/>
            <a:ext cx="143661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사이트 사용자 관리 레벨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542214" y="6309320"/>
            <a:ext cx="996267" cy="288032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936776" y="6300528"/>
            <a:ext cx="996267" cy="288032"/>
          </a:xfrm>
          <a:prstGeom prst="rect">
            <a:avLst/>
          </a:prstGeom>
          <a:solidFill>
            <a:schemeClr val="accent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9" name="TextBox 68"/>
          <p:cNvSpPr txBox="1"/>
          <p:nvPr/>
        </p:nvSpPr>
        <p:spPr bwMode="auto">
          <a:xfrm>
            <a:off x="3988283" y="6347610"/>
            <a:ext cx="77136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대리점 직원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 bwMode="auto">
          <a:xfrm>
            <a:off x="1547923" y="6345614"/>
            <a:ext cx="66877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본사 직원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34267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238520"/>
              </p:ext>
            </p:extLst>
          </p:nvPr>
        </p:nvGraphicFramePr>
        <p:xfrm>
          <a:off x="7761312" y="867783"/>
          <a:ext cx="2049438" cy="5334344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초기화버튼은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하면 검색 조건을 초기화를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조회버튼은 입력 조건에 대한 세부 검색을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“+”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신규 추가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“-”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선택한 삭제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 “ 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리플래쉬 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“excel“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조회한 내역을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excel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출력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List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건수는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“30, 50, 70 , 100 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으로 출력을 한다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선택을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하면 하이라이트 되며 하이라이트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된것을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선택을 하면 수정 </a:t>
                      </a:r>
                      <a:r>
                        <a:rPr lang="ko-KR" altLang="en-US" sz="800" b="0" baseline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페지이로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넘어 간다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432290" y="647363"/>
            <a:ext cx="1344730" cy="609400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19805" y="801104"/>
            <a:ext cx="548772" cy="653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86889" y="881118"/>
            <a:ext cx="710555" cy="539041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27404"/>
              </p:ext>
            </p:extLst>
          </p:nvPr>
        </p:nvGraphicFramePr>
        <p:xfrm>
          <a:off x="-1424164" y="1701421"/>
          <a:ext cx="1312328" cy="30480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66883"/>
                <a:gridCol w="245445"/>
              </a:tblGrid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기초정보관리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▲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정비 상품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상품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대리점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*BLE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단말기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배차 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권역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세차 </a:t>
                      </a:r>
                      <a:r>
                        <a:rPr lang="ko-KR" altLang="en-US" sz="700" dirty="0" smtClean="0"/>
                        <a:t>차량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직원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사용자관리       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운영자관리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</a:t>
                      </a:r>
                      <a:r>
                        <a:rPr lang="ko-KR" altLang="en-US" sz="1000" dirty="0" err="1" smtClean="0"/>
                        <a:t>레</a:t>
                      </a:r>
                      <a:r>
                        <a:rPr lang="ko-KR" altLang="en-US" sz="1000" dirty="0" smtClean="0"/>
                        <a:t>  포  </a:t>
                      </a:r>
                      <a:r>
                        <a:rPr lang="ko-KR" altLang="en-US" sz="1000" dirty="0" err="1" smtClean="0"/>
                        <a:t>트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위치관제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고객지원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240642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직원 관리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4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360977"/>
              </p:ext>
            </p:extLst>
          </p:nvPr>
        </p:nvGraphicFramePr>
        <p:xfrm>
          <a:off x="91947" y="1271728"/>
          <a:ext cx="7578853" cy="52805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95705"/>
                <a:gridCol w="1100394"/>
                <a:gridCol w="689572"/>
                <a:gridCol w="1173835"/>
                <a:gridCol w="744000"/>
                <a:gridCol w="1234046"/>
                <a:gridCol w="580727"/>
                <a:gridCol w="1360574"/>
              </a:tblGrid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현대체 mediurr"/>
                        </a:rPr>
                        <a:t>대리점명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  <a:latin typeface="현대체 mediurr"/>
                        </a:rPr>
                        <a:t>직원명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연락처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02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90494" y="952008"/>
            <a:ext cx="2054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직원 관리</a:t>
            </a:r>
            <a:endParaRPr lang="ko-KR" altLang="en-US" sz="1200" dirty="0">
              <a:latin typeface="현대체 mediurr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494" y="1814346"/>
            <a:ext cx="1479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직원</a:t>
            </a:r>
            <a:r>
              <a:rPr lang="en-US" altLang="ko-KR" sz="1200" dirty="0" smtClean="0">
                <a:latin typeface="현대체 mediurr"/>
              </a:rPr>
              <a:t> </a:t>
            </a:r>
            <a:r>
              <a:rPr lang="ko-KR" altLang="en-US" sz="1200" smtClean="0">
                <a:latin typeface="현대체 mediurr"/>
              </a:rPr>
              <a:t>세부 내역</a:t>
            </a:r>
            <a:endParaRPr lang="ko-KR" altLang="en-US" sz="1200" dirty="0">
              <a:latin typeface="현대체 mediurr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253147"/>
              </p:ext>
            </p:extLst>
          </p:nvPr>
        </p:nvGraphicFramePr>
        <p:xfrm>
          <a:off x="95223" y="2093430"/>
          <a:ext cx="7522073" cy="413331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28628"/>
                <a:gridCol w="597462"/>
                <a:gridCol w="718112"/>
                <a:gridCol w="754625"/>
                <a:gridCol w="549838"/>
                <a:gridCol w="497450"/>
                <a:gridCol w="698590"/>
                <a:gridCol w="746688"/>
                <a:gridCol w="1321362"/>
                <a:gridCol w="1409318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등록일자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직책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사번</a:t>
                      </a:r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직원명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연락처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담당권역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하이닉스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지역 관리자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대리점관리자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Thdud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국도렌트카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Manager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Kkoseu87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하나케리어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Staff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위쉬어카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관리자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관리자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남원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부산진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27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강서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6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남원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 bwMode="auto">
          <a:xfrm>
            <a:off x="91947" y="6563444"/>
            <a:ext cx="7575678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53344" y="1851414"/>
            <a:ext cx="673754" cy="1805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50   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104" y="1823372"/>
            <a:ext cx="1046347" cy="243809"/>
          </a:xfrm>
          <a:prstGeom prst="rect">
            <a:avLst/>
          </a:prstGeom>
        </p:spPr>
      </p:pic>
      <p:sp>
        <p:nvSpPr>
          <p:cNvPr id="53" name="타원 52"/>
          <p:cNvSpPr/>
          <p:nvPr/>
        </p:nvSpPr>
        <p:spPr>
          <a:xfrm>
            <a:off x="6184433" y="1016477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724340" y="187916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20128" y="1303652"/>
            <a:ext cx="1037385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451830" y="1306860"/>
            <a:ext cx="1193465" cy="216761"/>
            <a:chOff x="9812992" y="1180668"/>
            <a:chExt cx="1193465" cy="216761"/>
          </a:xfrm>
        </p:grpSpPr>
        <p:grpSp>
          <p:nvGrpSpPr>
            <p:cNvPr id="30" name="그룹 29"/>
            <p:cNvGrpSpPr/>
            <p:nvPr/>
          </p:nvGrpSpPr>
          <p:grpSpPr>
            <a:xfrm>
              <a:off x="9812992" y="1180668"/>
              <a:ext cx="504549" cy="215444"/>
              <a:chOff x="3355576" y="1263570"/>
              <a:chExt cx="504549" cy="215444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0232961" y="1180668"/>
              <a:ext cx="410936" cy="215444"/>
              <a:chOff x="3168738" y="1263570"/>
              <a:chExt cx="410936" cy="215444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10561785" y="1181985"/>
              <a:ext cx="444672" cy="215444"/>
              <a:chOff x="2890755" y="1264887"/>
              <a:chExt cx="444672" cy="215444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41" name="직사각형 40"/>
          <p:cNvSpPr/>
          <p:nvPr/>
        </p:nvSpPr>
        <p:spPr>
          <a:xfrm>
            <a:off x="2614213" y="1303690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571502" y="1299394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93088" y="1048495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103978" y="1052631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286136" y="1838365"/>
            <a:ext cx="236584" cy="21903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40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9146"/>
              </p:ext>
            </p:extLst>
          </p:nvPr>
        </p:nvGraphicFramePr>
        <p:xfrm>
          <a:off x="7761312" y="867783"/>
          <a:ext cx="2049438" cy="4207946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39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49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6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성명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사번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en-US" altLang="ko-KR" sz="8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id, </a:t>
                      </a:r>
                      <a:r>
                        <a:rPr lang="ko-KR" altLang="en-US" sz="800" b="1" baseline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패스워드</a:t>
                      </a:r>
                      <a:r>
                        <a:rPr lang="en-US" altLang="ko-KR" sz="8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baseline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연락처</a:t>
                      </a:r>
                      <a:r>
                        <a:rPr lang="en-US" altLang="ko-KR" sz="8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800" b="1" baseline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휴대폰 번호 </a:t>
                      </a:r>
                      <a:r>
                        <a:rPr lang="en-US" altLang="ko-KR" sz="8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800" b="1" baseline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이메일 및 소속 대리점 은 사용자가 등록을 할 때 입력을 하는 값입니다</a:t>
                      </a:r>
                      <a:r>
                        <a:rPr lang="en-US" altLang="ko-KR" sz="8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800" b="1" baseline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240642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직원 관리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2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992069" y="1536959"/>
            <a:ext cx="6062957" cy="412428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992035" y="1543450"/>
            <a:ext cx="6062991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 bwMode="auto">
          <a:xfrm>
            <a:off x="1083367" y="1624991"/>
            <a:ext cx="79861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직원 등록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 bwMode="auto">
          <a:xfrm>
            <a:off x="972659" y="1989982"/>
            <a:ext cx="73770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기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본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정보</a:t>
            </a: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210234"/>
              </p:ext>
            </p:extLst>
          </p:nvPr>
        </p:nvGraphicFramePr>
        <p:xfrm>
          <a:off x="1057936" y="2179341"/>
          <a:ext cx="5923743" cy="3087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704"/>
                <a:gridCol w="2203011"/>
                <a:gridCol w="780478"/>
                <a:gridCol w="2185550"/>
              </a:tblGrid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성 명</a:t>
                      </a:r>
                      <a:endParaRPr lang="ko-KR" altLang="en-US" sz="8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7"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7"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 번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패스워드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연락처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휴대폰번호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smtClean="0"/>
                        <a:t>등록일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사용여부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소속 대리점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담당지역 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727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직    책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2" name="직사각형 51"/>
          <p:cNvSpPr/>
          <p:nvPr/>
        </p:nvSpPr>
        <p:spPr>
          <a:xfrm>
            <a:off x="1889300" y="2226294"/>
            <a:ext cx="2072571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889301" y="2470685"/>
            <a:ext cx="1354860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4721322" y="3743903"/>
            <a:ext cx="1106257" cy="1600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915614" y="3998596"/>
            <a:ext cx="1241263" cy="215444"/>
            <a:chOff x="4926078" y="2952923"/>
            <a:chExt cx="1241263" cy="215444"/>
          </a:xfrm>
        </p:grpSpPr>
        <p:grpSp>
          <p:nvGrpSpPr>
            <p:cNvPr id="60" name="그룹 59"/>
            <p:cNvGrpSpPr/>
            <p:nvPr/>
          </p:nvGrpSpPr>
          <p:grpSpPr>
            <a:xfrm>
              <a:off x="4926078" y="2952923"/>
              <a:ext cx="504549" cy="215444"/>
              <a:chOff x="3355576" y="1263570"/>
              <a:chExt cx="504549" cy="215444"/>
            </a:xfrm>
          </p:grpSpPr>
          <p:sp>
            <p:nvSpPr>
              <p:cNvPr id="61" name="타원 60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5346047" y="2952923"/>
              <a:ext cx="410936" cy="215444"/>
              <a:chOff x="3168738" y="1263570"/>
              <a:chExt cx="410936" cy="215444"/>
            </a:xfrm>
          </p:grpSpPr>
          <p:sp>
            <p:nvSpPr>
              <p:cNvPr id="64" name="타원 63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5722669" y="2952923"/>
              <a:ext cx="444672" cy="215444"/>
              <a:chOff x="2890755" y="1264887"/>
              <a:chExt cx="444672" cy="215444"/>
            </a:xfrm>
          </p:grpSpPr>
          <p:sp>
            <p:nvSpPr>
              <p:cNvPr id="68" name="타원 67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89" name="직사각형 88"/>
          <p:cNvSpPr/>
          <p:nvPr/>
        </p:nvSpPr>
        <p:spPr>
          <a:xfrm>
            <a:off x="4037588" y="5325423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6670762" y="1611673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3339214" y="2478826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중복체크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160912" y="2301148"/>
            <a:ext cx="2750668" cy="1376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직원 사진</a:t>
            </a:r>
          </a:p>
        </p:txBody>
      </p:sp>
      <p:sp>
        <p:nvSpPr>
          <p:cNvPr id="97" name="직사각형 96"/>
          <p:cNvSpPr/>
          <p:nvPr/>
        </p:nvSpPr>
        <p:spPr>
          <a:xfrm>
            <a:off x="1889301" y="2722564"/>
            <a:ext cx="2063916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1896115" y="3238560"/>
            <a:ext cx="2063916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1896115" y="2984513"/>
            <a:ext cx="1341031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1889301" y="3502066"/>
            <a:ext cx="2070730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1894275" y="4542814"/>
            <a:ext cx="2067597" cy="15905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2936486" y="5325423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95" name="타원 94"/>
          <p:cNvSpPr/>
          <p:nvPr/>
        </p:nvSpPr>
        <p:spPr>
          <a:xfrm>
            <a:off x="10209005" y="2741183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4153571" y="3728136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직원로그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6021405" y="3732849"/>
            <a:ext cx="397653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찾기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6470941" y="3733267"/>
            <a:ext cx="417779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1889301" y="4781127"/>
            <a:ext cx="5007915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215040" y="2427729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661233" y="5082746"/>
            <a:ext cx="728412" cy="123111"/>
            <a:chOff x="1955671" y="3803125"/>
            <a:chExt cx="728412" cy="123111"/>
          </a:xfrm>
        </p:grpSpPr>
        <p:sp>
          <p:nvSpPr>
            <p:cNvPr id="77" name="타원 76"/>
            <p:cNvSpPr/>
            <p:nvPr/>
          </p:nvSpPr>
          <p:spPr>
            <a:xfrm>
              <a:off x="1955671" y="3810707"/>
              <a:ext cx="114665" cy="10794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>
                <a:latin typeface="현대체 mediurr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134252" y="3803125"/>
              <a:ext cx="549831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800" dirty="0" smtClean="0">
                  <a:latin typeface="현대체 mediurr"/>
                </a:rPr>
                <a:t>지역관리자 </a:t>
              </a:r>
              <a:endParaRPr lang="ko-KR" altLang="en-US" sz="800" dirty="0">
                <a:latin typeface="현대체 mediurr"/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3667606" y="5082746"/>
            <a:ext cx="831004" cy="123111"/>
            <a:chOff x="1955671" y="3803125"/>
            <a:chExt cx="831004" cy="123111"/>
          </a:xfrm>
        </p:grpSpPr>
        <p:sp>
          <p:nvSpPr>
            <p:cNvPr id="80" name="타원 79"/>
            <p:cNvSpPr/>
            <p:nvPr/>
          </p:nvSpPr>
          <p:spPr>
            <a:xfrm>
              <a:off x="1955671" y="3810707"/>
              <a:ext cx="114665" cy="10794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>
                <a:latin typeface="현대체 mediurr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134252" y="3803125"/>
              <a:ext cx="652423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800" dirty="0" smtClean="0">
                  <a:latin typeface="현대체 mediurr"/>
                </a:rPr>
                <a:t>대리점관리자 </a:t>
              </a:r>
              <a:endParaRPr lang="ko-KR" altLang="en-US" sz="800" dirty="0">
                <a:latin typeface="현대체 mediurr"/>
              </a:endParaRP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4776571" y="5082746"/>
            <a:ext cx="629025" cy="123111"/>
            <a:chOff x="1955671" y="3803125"/>
            <a:chExt cx="629025" cy="123111"/>
          </a:xfrm>
        </p:grpSpPr>
        <p:sp>
          <p:nvSpPr>
            <p:cNvPr id="86" name="타원 85"/>
            <p:cNvSpPr/>
            <p:nvPr/>
          </p:nvSpPr>
          <p:spPr>
            <a:xfrm>
              <a:off x="1955671" y="3810707"/>
              <a:ext cx="114665" cy="10794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>
                <a:latin typeface="현대체 mediurr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134252" y="3803125"/>
              <a:ext cx="45044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800" dirty="0" smtClean="0">
                  <a:latin typeface="현대체 mediurr"/>
                </a:rPr>
                <a:t>Manager </a:t>
              </a:r>
              <a:endParaRPr lang="ko-KR" altLang="en-US" sz="800" dirty="0">
                <a:latin typeface="현대체 mediurr"/>
              </a:endParaRPr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5683559" y="5082746"/>
            <a:ext cx="386971" cy="123111"/>
            <a:chOff x="1955671" y="3803125"/>
            <a:chExt cx="386971" cy="123111"/>
          </a:xfrm>
        </p:grpSpPr>
        <p:sp>
          <p:nvSpPr>
            <p:cNvPr id="91" name="타원 90"/>
            <p:cNvSpPr/>
            <p:nvPr/>
          </p:nvSpPr>
          <p:spPr>
            <a:xfrm>
              <a:off x="1955671" y="3810707"/>
              <a:ext cx="114665" cy="10794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>
                <a:latin typeface="현대체 mediurr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134252" y="3803125"/>
              <a:ext cx="208390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800" dirty="0" smtClean="0">
                  <a:latin typeface="현대체 mediurr"/>
                </a:rPr>
                <a:t>Staff</a:t>
              </a:r>
              <a:endParaRPr lang="ko-KR" altLang="en-US" sz="800" dirty="0">
                <a:latin typeface="현대체 mediurr"/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1896914" y="5082746"/>
            <a:ext cx="486358" cy="123111"/>
            <a:chOff x="1955671" y="3803125"/>
            <a:chExt cx="486358" cy="123111"/>
          </a:xfrm>
        </p:grpSpPr>
        <p:sp>
          <p:nvSpPr>
            <p:cNvPr id="94" name="타원 93"/>
            <p:cNvSpPr/>
            <p:nvPr/>
          </p:nvSpPr>
          <p:spPr>
            <a:xfrm>
              <a:off x="1955671" y="3810707"/>
              <a:ext cx="114665" cy="10794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>
                <a:latin typeface="현대체 mediurr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134252" y="3803125"/>
              <a:ext cx="307777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800" dirty="0" smtClean="0">
                  <a:latin typeface="현대체 mediurr"/>
                </a:rPr>
                <a:t>관리자</a:t>
              </a:r>
              <a:endParaRPr lang="ko-KR" altLang="en-US" sz="800" dirty="0">
                <a:latin typeface="현대체 mediurr"/>
              </a:endParaRPr>
            </a:p>
          </p:txBody>
        </p:sp>
      </p:grpSp>
      <p:sp>
        <p:nvSpPr>
          <p:cNvPr id="112" name="직사각형 111"/>
          <p:cNvSpPr/>
          <p:nvPr/>
        </p:nvSpPr>
        <p:spPr>
          <a:xfrm>
            <a:off x="4037588" y="4535753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sp>
        <p:nvSpPr>
          <p:cNvPr id="113" name="직사각형 112"/>
          <p:cNvSpPr/>
          <p:nvPr/>
        </p:nvSpPr>
        <p:spPr>
          <a:xfrm>
            <a:off x="3320164" y="2997127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초기화</a:t>
            </a:r>
          </a:p>
        </p:txBody>
      </p:sp>
      <p:sp>
        <p:nvSpPr>
          <p:cNvPr id="114" name="직사각형 113"/>
          <p:cNvSpPr/>
          <p:nvPr/>
        </p:nvSpPr>
        <p:spPr>
          <a:xfrm>
            <a:off x="1896115" y="3760437"/>
            <a:ext cx="2070730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1904669" y="4003890"/>
            <a:ext cx="2070730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1904669" y="4270612"/>
            <a:ext cx="1332477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3351788" y="4278578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sp>
        <p:nvSpPr>
          <p:cNvPr id="134" name="타원 133"/>
          <p:cNvSpPr/>
          <p:nvPr/>
        </p:nvSpPr>
        <p:spPr>
          <a:xfrm>
            <a:off x="3208756" y="2945133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69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885025" y="789863"/>
            <a:ext cx="3502200" cy="27629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02561" y="789864"/>
            <a:ext cx="3484664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064773" y="871794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1976323" y="860072"/>
            <a:ext cx="93968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대리점 조회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694607" y="1324576"/>
            <a:ext cx="2088231" cy="2037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69569" y="1324576"/>
            <a:ext cx="402605" cy="203754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검색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67961"/>
              </p:ext>
            </p:extLst>
          </p:nvPr>
        </p:nvGraphicFramePr>
        <p:xfrm>
          <a:off x="1928664" y="1667804"/>
          <a:ext cx="3421726" cy="127524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33975"/>
                <a:gridCol w="646675"/>
                <a:gridCol w="819713"/>
                <a:gridCol w="1321363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대표 담당자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연락처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세부 내역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195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김소영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송파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화곡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김소영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송파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 bwMode="auto">
          <a:xfrm>
            <a:off x="1902561" y="2963948"/>
            <a:ext cx="3447829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001208" y="1324576"/>
            <a:ext cx="639689" cy="2037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대리점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</a:rPr>
              <a:t>▼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955666" y="1235894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386127" y="2652000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31997" y="3212258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630895" y="3212258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885025" y="3775195"/>
            <a:ext cx="3502200" cy="27629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902561" y="3775196"/>
            <a:ext cx="3484664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064773" y="3857126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1976323" y="3845404"/>
            <a:ext cx="79861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지역 조회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694607" y="4309908"/>
            <a:ext cx="2088231" cy="2037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869569" y="4309908"/>
            <a:ext cx="402605" cy="203754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검색</a:t>
            </a: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79571"/>
              </p:ext>
            </p:extLst>
          </p:nvPr>
        </p:nvGraphicFramePr>
        <p:xfrm>
          <a:off x="1928664" y="4653136"/>
          <a:ext cx="3421726" cy="127524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33975"/>
                <a:gridCol w="646675"/>
                <a:gridCol w="819713"/>
                <a:gridCol w="1321363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19547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 bwMode="auto">
          <a:xfrm>
            <a:off x="1902561" y="5949280"/>
            <a:ext cx="3447829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01208" y="4309908"/>
            <a:ext cx="639689" cy="2037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     </a:t>
            </a:r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</a:rPr>
              <a:t>▼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955666" y="4221226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386127" y="563733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731997" y="6197590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630895" y="6197590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</a:p>
        </p:txBody>
      </p:sp>
    </p:spTree>
    <p:extLst>
      <p:ext uri="{BB962C8B-B14F-4D97-AF65-F5344CB8AC3E}">
        <p14:creationId xmlns:p14="http://schemas.microsoft.com/office/powerpoint/2010/main" val="17294997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7761312" y="867783"/>
          <a:ext cx="2049438" cy="5334344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초기화버튼은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하면 검색 조건을 초기화를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조회버튼은 입력 조건에 대한 세부 검색을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“+”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신규 추가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“-”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선택한 삭제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 “ 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리플래쉬 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“excel“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조회한 내역을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excel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출력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List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건수는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“30, 50, 70 , 100 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으로 출력을 한다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선택을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하면 하이라이트 되며 하이라이트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된것을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선택을 하면 수정 </a:t>
                      </a:r>
                      <a:r>
                        <a:rPr lang="ko-KR" altLang="en-US" sz="800" b="0" baseline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페지이로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넘어 간다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432290" y="647363"/>
            <a:ext cx="1344730" cy="609400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19805" y="801104"/>
            <a:ext cx="548772" cy="653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86889" y="881118"/>
            <a:ext cx="710555" cy="539041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448068"/>
              </p:ext>
            </p:extLst>
          </p:nvPr>
        </p:nvGraphicFramePr>
        <p:xfrm>
          <a:off x="-1424164" y="1701421"/>
          <a:ext cx="1312328" cy="349580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66883"/>
                <a:gridCol w="245445"/>
              </a:tblGrid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기초정보관리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▲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정비 상품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상품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대리점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*BLE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단말기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배차 </a:t>
                      </a:r>
                      <a:r>
                        <a:rPr lang="ko-KR" altLang="en-US" sz="700" dirty="0" smtClean="0"/>
                        <a:t>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권역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세차 </a:t>
                      </a:r>
                      <a:r>
                        <a:rPr lang="ko-KR" altLang="en-US" sz="700" dirty="0" smtClean="0"/>
                        <a:t>차량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직원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23903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err="1" smtClean="0"/>
                        <a:t>일자별</a:t>
                      </a:r>
                      <a:r>
                        <a:rPr lang="ko-KR" altLang="en-US" sz="700" dirty="0" smtClean="0"/>
                        <a:t> 배차 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쿠폰 내역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사용자관리       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운영자관리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</a:t>
                      </a:r>
                      <a:r>
                        <a:rPr lang="ko-KR" altLang="en-US" sz="1000" dirty="0" err="1" smtClean="0"/>
                        <a:t>레</a:t>
                      </a:r>
                      <a:r>
                        <a:rPr lang="ko-KR" altLang="en-US" sz="1000" dirty="0" smtClean="0"/>
                        <a:t>  포  </a:t>
                      </a:r>
                      <a:r>
                        <a:rPr lang="ko-KR" altLang="en-US" sz="1000" dirty="0" err="1" smtClean="0"/>
                        <a:t>트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위치관제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고객지원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313739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일자별 배차 내역 관리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4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262717"/>
              </p:ext>
            </p:extLst>
          </p:nvPr>
        </p:nvGraphicFramePr>
        <p:xfrm>
          <a:off x="91947" y="1271728"/>
          <a:ext cx="7578853" cy="52805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95705"/>
                <a:gridCol w="1100394"/>
                <a:gridCol w="689572"/>
                <a:gridCol w="1173835"/>
                <a:gridCol w="744000"/>
                <a:gridCol w="1234046"/>
                <a:gridCol w="580727"/>
                <a:gridCol w="1360574"/>
              </a:tblGrid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일자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현대체 mediurr"/>
                        </a:rPr>
                        <a:t>권역명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02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90494" y="952008"/>
            <a:ext cx="2054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</a:t>
            </a:r>
            <a:r>
              <a:rPr lang="ko-KR" altLang="en-US" sz="1200" dirty="0" err="1" smtClean="0">
                <a:latin typeface="현대체 mediurr"/>
              </a:rPr>
              <a:t>일자별</a:t>
            </a:r>
            <a:r>
              <a:rPr lang="ko-KR" altLang="en-US" sz="1200" dirty="0" smtClean="0">
                <a:latin typeface="현대체 mediurr"/>
              </a:rPr>
              <a:t> 배차 내역 관리</a:t>
            </a:r>
            <a:endParaRPr lang="ko-KR" altLang="en-US" sz="1200" dirty="0">
              <a:latin typeface="현대체 mediurr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494" y="1814346"/>
            <a:ext cx="3389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</a:t>
            </a:r>
            <a:r>
              <a:rPr lang="ko-KR" altLang="en-US" sz="1200" dirty="0" err="1" smtClean="0">
                <a:latin typeface="현대체 mediurr"/>
              </a:rPr>
              <a:t>일자별</a:t>
            </a:r>
            <a:r>
              <a:rPr lang="ko-KR" altLang="en-US" sz="1200" dirty="0" smtClean="0">
                <a:latin typeface="현대체 mediurr"/>
              </a:rPr>
              <a:t> 배차 내역 세부 내역 </a:t>
            </a:r>
            <a:r>
              <a:rPr lang="en-US" altLang="ko-KR" sz="1200" dirty="0" smtClean="0">
                <a:latin typeface="현대체 mediurr"/>
              </a:rPr>
              <a:t>– XX </a:t>
            </a:r>
            <a:r>
              <a:rPr lang="ko-KR" altLang="en-US" sz="1200" smtClean="0">
                <a:latin typeface="현대체 mediurr"/>
              </a:rPr>
              <a:t>월</a:t>
            </a:r>
            <a:r>
              <a:rPr lang="en-US" altLang="ko-KR" sz="1200" dirty="0" smtClean="0">
                <a:latin typeface="현대체 mediurr"/>
              </a:rPr>
              <a:t> XX</a:t>
            </a:r>
            <a:r>
              <a:rPr lang="ko-KR" altLang="en-US" sz="1200" smtClean="0">
                <a:latin typeface="현대체 mediurr"/>
              </a:rPr>
              <a:t>일  </a:t>
            </a:r>
            <a:endParaRPr lang="ko-KR" altLang="en-US" sz="1200" dirty="0">
              <a:latin typeface="현대체 mediurr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276522"/>
              </p:ext>
            </p:extLst>
          </p:nvPr>
        </p:nvGraphicFramePr>
        <p:xfrm>
          <a:off x="118231" y="2085394"/>
          <a:ext cx="7508867" cy="4467394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14085"/>
                <a:gridCol w="834423"/>
                <a:gridCol w="814015"/>
                <a:gridCol w="236517"/>
                <a:gridCol w="236517"/>
                <a:gridCol w="230605"/>
                <a:gridCol w="230605"/>
                <a:gridCol w="230605"/>
                <a:gridCol w="230605"/>
                <a:gridCol w="230605"/>
                <a:gridCol w="230605"/>
                <a:gridCol w="230605"/>
                <a:gridCol w="230605"/>
                <a:gridCol w="230605"/>
                <a:gridCol w="230605"/>
                <a:gridCol w="230605"/>
                <a:gridCol w="230605"/>
                <a:gridCol w="230605"/>
                <a:gridCol w="230605"/>
                <a:gridCol w="230605"/>
                <a:gridCol w="230605"/>
                <a:gridCol w="230605"/>
                <a:gridCol w="230605"/>
                <a:gridCol w="230605"/>
                <a:gridCol w="230605"/>
                <a:gridCol w="230605"/>
                <a:gridCol w="230605"/>
              </a:tblGrid>
              <a:tr h="2788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권역명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00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03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04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05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06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07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08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09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18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19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21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22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23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13944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서초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357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태백 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서초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944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46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태백 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태백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43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정성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944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태백 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서초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944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서초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944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태백 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901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태백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90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944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하남 대리점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정성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99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 대리점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서초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32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강동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대리점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서초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944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 대리점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198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하남 대리점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태백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19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944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 대리점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정성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944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강동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대리점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서초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099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 bwMode="auto">
          <a:xfrm>
            <a:off x="91947" y="6563444"/>
            <a:ext cx="7575678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53344" y="1851414"/>
            <a:ext cx="673754" cy="1805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50   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104" y="1823372"/>
            <a:ext cx="1046347" cy="243809"/>
          </a:xfrm>
          <a:prstGeom prst="rect">
            <a:avLst/>
          </a:prstGeom>
        </p:spPr>
      </p:pic>
      <p:sp>
        <p:nvSpPr>
          <p:cNvPr id="53" name="타원 52"/>
          <p:cNvSpPr/>
          <p:nvPr/>
        </p:nvSpPr>
        <p:spPr>
          <a:xfrm>
            <a:off x="6184433" y="1016477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724340" y="187916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20128" y="1303652"/>
            <a:ext cx="1037385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451830" y="1306860"/>
            <a:ext cx="1193465" cy="216761"/>
            <a:chOff x="9812992" y="1180668"/>
            <a:chExt cx="1193465" cy="216761"/>
          </a:xfrm>
        </p:grpSpPr>
        <p:grpSp>
          <p:nvGrpSpPr>
            <p:cNvPr id="30" name="그룹 29"/>
            <p:cNvGrpSpPr/>
            <p:nvPr/>
          </p:nvGrpSpPr>
          <p:grpSpPr>
            <a:xfrm>
              <a:off x="9812992" y="1180668"/>
              <a:ext cx="504549" cy="215444"/>
              <a:chOff x="3355576" y="1263570"/>
              <a:chExt cx="504549" cy="215444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0232961" y="1180668"/>
              <a:ext cx="410936" cy="215444"/>
              <a:chOff x="3168738" y="1263570"/>
              <a:chExt cx="410936" cy="215444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10561785" y="1181985"/>
              <a:ext cx="444672" cy="215444"/>
              <a:chOff x="2890755" y="1264887"/>
              <a:chExt cx="444672" cy="215444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41" name="직사각형 40"/>
          <p:cNvSpPr/>
          <p:nvPr/>
        </p:nvSpPr>
        <p:spPr>
          <a:xfrm>
            <a:off x="2614213" y="1303690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571502" y="1299394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93088" y="1048495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103978" y="1052631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286136" y="1838365"/>
            <a:ext cx="236584" cy="21903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39" name="그림 38" descr="icon_calendar.gif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231" y="1308655"/>
            <a:ext cx="140725" cy="16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608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639047"/>
              </p:ext>
            </p:extLst>
          </p:nvPr>
        </p:nvGraphicFramePr>
        <p:xfrm>
          <a:off x="7761312" y="867783"/>
          <a:ext cx="2049438" cy="4612225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해당 버튼을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“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중복된 내용이 없습니다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“  “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중복이 되었습니다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“ 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팝업 내용을 표시를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위의 등록 로그를 담당 대리점 직원이 로그인할 때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해당 로그를 표시를 한다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39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등록된 정보를 표시를 합니다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직원 및 관리자 탭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동일하게 내역을 표시를 함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49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313739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일자별 세차 내역 관리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2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867954" y="1628800"/>
            <a:ext cx="6062957" cy="237626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67920" y="1631934"/>
            <a:ext cx="6062991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 bwMode="auto">
          <a:xfrm>
            <a:off x="959252" y="1721713"/>
            <a:ext cx="165301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err="1" smtClean="0">
                <a:latin typeface="맑은 고딕" pitchFamily="50" charset="-127"/>
                <a:ea typeface="맑은 고딕" pitchFamily="50" charset="-127"/>
              </a:rPr>
              <a:t>일자별</a:t>
            </a:r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 세차 내역 관리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 bwMode="auto">
          <a:xfrm>
            <a:off x="848544" y="2061990"/>
            <a:ext cx="73770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기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본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정보</a:t>
            </a: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858068"/>
              </p:ext>
            </p:extLst>
          </p:nvPr>
        </p:nvGraphicFramePr>
        <p:xfrm>
          <a:off x="920552" y="2251349"/>
          <a:ext cx="5953000" cy="12455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228"/>
                <a:gridCol w="324668"/>
                <a:gridCol w="296228"/>
                <a:gridCol w="296228"/>
                <a:gridCol w="327256"/>
                <a:gridCol w="265200"/>
                <a:gridCol w="296228"/>
                <a:gridCol w="296228"/>
                <a:gridCol w="296228"/>
                <a:gridCol w="296228"/>
                <a:gridCol w="296228"/>
                <a:gridCol w="296228"/>
                <a:gridCol w="296228"/>
                <a:gridCol w="296228"/>
                <a:gridCol w="296228"/>
                <a:gridCol w="296228"/>
                <a:gridCol w="296228"/>
                <a:gridCol w="296228"/>
                <a:gridCol w="296228"/>
                <a:gridCol w="296228"/>
              </a:tblGrid>
              <a:tr h="24154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권역명 </a:t>
                      </a:r>
                      <a:endParaRPr lang="ko-KR" altLang="en-US" sz="8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대리점명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100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비고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8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10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00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03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05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06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07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08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09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18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19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10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10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1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2" name="직사각형 51"/>
          <p:cNvSpPr/>
          <p:nvPr/>
        </p:nvSpPr>
        <p:spPr>
          <a:xfrm>
            <a:off x="1599437" y="2279165"/>
            <a:ext cx="1559188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638844" y="2523556"/>
            <a:ext cx="5085946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3913473" y="3640187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6546647" y="1708395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2812371" y="3640187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95" name="타원 94"/>
          <p:cNvSpPr/>
          <p:nvPr/>
        </p:nvSpPr>
        <p:spPr>
          <a:xfrm>
            <a:off x="3208010" y="2056195"/>
            <a:ext cx="175875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835109" y="2270376"/>
            <a:ext cx="1889680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785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238520"/>
              </p:ext>
            </p:extLst>
          </p:nvPr>
        </p:nvGraphicFramePr>
        <p:xfrm>
          <a:off x="7761312" y="867783"/>
          <a:ext cx="2049438" cy="5334344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초기화버튼은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하면 검색 조건을 초기화를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조회버튼은 입력 조건에 대한 세부 검색을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“+”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신규 추가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“-”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선택한 삭제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 “ 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리플래쉬 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“excel“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조회한 내역을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excel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출력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List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건수는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“30, 50, 70 , 100 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으로 출력을 한다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선택을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하면 하이라이트 되며 하이라이트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된것을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선택을 하면 수정 </a:t>
                      </a:r>
                      <a:r>
                        <a:rPr lang="ko-KR" altLang="en-US" sz="800" b="0" baseline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페지이로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넘어 간다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432290" y="647363"/>
            <a:ext cx="1344730" cy="609400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19805" y="801104"/>
            <a:ext cx="548772" cy="653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86889" y="881118"/>
            <a:ext cx="710555" cy="539041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399173"/>
              </p:ext>
            </p:extLst>
          </p:nvPr>
        </p:nvGraphicFramePr>
        <p:xfrm>
          <a:off x="-1424164" y="1701421"/>
          <a:ext cx="1312328" cy="32461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66883"/>
                <a:gridCol w="245445"/>
              </a:tblGrid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기초정보관리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▲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정비 상품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상품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대리점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*BLE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단말기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배차 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권역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세차 </a:t>
                      </a:r>
                      <a:r>
                        <a:rPr lang="ko-KR" altLang="en-US" sz="700" dirty="0" smtClean="0"/>
                        <a:t>차량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직원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쿠폰 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사용자관리       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운영자관리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</a:t>
                      </a:r>
                      <a:r>
                        <a:rPr lang="ko-KR" altLang="en-US" sz="1000" dirty="0" err="1" smtClean="0"/>
                        <a:t>레</a:t>
                      </a:r>
                      <a:r>
                        <a:rPr lang="ko-KR" altLang="en-US" sz="1000" dirty="0" smtClean="0"/>
                        <a:t>  포  </a:t>
                      </a:r>
                      <a:r>
                        <a:rPr lang="ko-KR" altLang="en-US" sz="1000" dirty="0" err="1" smtClean="0"/>
                        <a:t>트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위치관제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고객지원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27077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쿠폰 내역 관리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4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888880"/>
              </p:ext>
            </p:extLst>
          </p:nvPr>
        </p:nvGraphicFramePr>
        <p:xfrm>
          <a:off x="91947" y="1271728"/>
          <a:ext cx="7578853" cy="52805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95705"/>
                <a:gridCol w="1100394"/>
                <a:gridCol w="689572"/>
                <a:gridCol w="1173835"/>
                <a:gridCol w="744000"/>
                <a:gridCol w="1234046"/>
                <a:gridCol w="580727"/>
                <a:gridCol w="1360574"/>
              </a:tblGrid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mtClean="0">
                          <a:solidFill>
                            <a:schemeClr val="tx1"/>
                          </a:solidFill>
                          <a:latin typeface="현대체 mediurr"/>
                        </a:rPr>
                        <a:t>고객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ID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고객명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쿠폰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ID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02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90494" y="952008"/>
            <a:ext cx="2054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쿠폰 관리 </a:t>
            </a:r>
            <a:endParaRPr lang="ko-KR" altLang="en-US" sz="1200" dirty="0">
              <a:latin typeface="현대체 mediurr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494" y="1814346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쿠폰</a:t>
            </a:r>
            <a:r>
              <a:rPr lang="en-US" altLang="ko-KR" sz="1200" dirty="0" smtClean="0">
                <a:latin typeface="현대체 mediurr"/>
              </a:rPr>
              <a:t> </a:t>
            </a:r>
            <a:r>
              <a:rPr lang="ko-KR" altLang="en-US" sz="1200" smtClean="0">
                <a:latin typeface="현대체 mediurr"/>
              </a:rPr>
              <a:t>세부 내역</a:t>
            </a:r>
            <a:endParaRPr lang="ko-KR" altLang="en-US" sz="1200" dirty="0">
              <a:latin typeface="현대체 mediurr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400799"/>
              </p:ext>
            </p:extLst>
          </p:nvPr>
        </p:nvGraphicFramePr>
        <p:xfrm>
          <a:off x="95223" y="2093430"/>
          <a:ext cx="7522071" cy="413331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52975"/>
                <a:gridCol w="597462"/>
                <a:gridCol w="612074"/>
                <a:gridCol w="413312"/>
                <a:gridCol w="1007038"/>
                <a:gridCol w="726006"/>
                <a:gridCol w="726006"/>
                <a:gridCol w="726006"/>
                <a:gridCol w="726006"/>
                <a:gridCol w="726006"/>
                <a:gridCol w="1009180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생성일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ID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쿠폰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쿠폰상품명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구매 금액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사용금액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내역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사용여부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96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KKIDSD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SUDKEK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t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하나케리어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Staff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위쉬어카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관리자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관리자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남원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부산진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27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강서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6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남원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 bwMode="auto">
          <a:xfrm>
            <a:off x="91947" y="6563444"/>
            <a:ext cx="7575678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53344" y="1851414"/>
            <a:ext cx="673754" cy="1805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50   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104" y="1823372"/>
            <a:ext cx="1046347" cy="243809"/>
          </a:xfrm>
          <a:prstGeom prst="rect">
            <a:avLst/>
          </a:prstGeom>
        </p:spPr>
      </p:pic>
      <p:sp>
        <p:nvSpPr>
          <p:cNvPr id="53" name="타원 52"/>
          <p:cNvSpPr/>
          <p:nvPr/>
        </p:nvSpPr>
        <p:spPr>
          <a:xfrm>
            <a:off x="6184433" y="1016477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724340" y="187916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20128" y="1303652"/>
            <a:ext cx="1037385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451830" y="1306860"/>
            <a:ext cx="1193465" cy="216761"/>
            <a:chOff x="9812992" y="1180668"/>
            <a:chExt cx="1193465" cy="216761"/>
          </a:xfrm>
        </p:grpSpPr>
        <p:grpSp>
          <p:nvGrpSpPr>
            <p:cNvPr id="30" name="그룹 29"/>
            <p:cNvGrpSpPr/>
            <p:nvPr/>
          </p:nvGrpSpPr>
          <p:grpSpPr>
            <a:xfrm>
              <a:off x="9812992" y="1180668"/>
              <a:ext cx="504549" cy="215444"/>
              <a:chOff x="3355576" y="1263570"/>
              <a:chExt cx="504549" cy="215444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0232961" y="1180668"/>
              <a:ext cx="410936" cy="215444"/>
              <a:chOff x="3168738" y="1263570"/>
              <a:chExt cx="410936" cy="215444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10561785" y="1181985"/>
              <a:ext cx="444672" cy="215444"/>
              <a:chOff x="2890755" y="1264887"/>
              <a:chExt cx="444672" cy="215444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41" name="직사각형 40"/>
          <p:cNvSpPr/>
          <p:nvPr/>
        </p:nvSpPr>
        <p:spPr>
          <a:xfrm>
            <a:off x="2614213" y="1303690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571502" y="1299394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93088" y="1048495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103978" y="1052631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286136" y="1838365"/>
            <a:ext cx="236584" cy="21903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93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238520"/>
              </p:ext>
            </p:extLst>
          </p:nvPr>
        </p:nvGraphicFramePr>
        <p:xfrm>
          <a:off x="7761312" y="867783"/>
          <a:ext cx="2049438" cy="5334344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초기화버튼은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하면 검색 조건을 초기화를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조회버튼은 입력 조건에 대한 세부 검색을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“+”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신규 추가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“-”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선택한 삭제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 “ 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리플래쉬 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“excel“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조회한 내역을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excel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출력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List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건수는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“30, 50, 70 , 100 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으로 출력을 한다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선택을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하면 하이라이트 되며 하이라이트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된것을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선택을 하면 수정 </a:t>
                      </a:r>
                      <a:r>
                        <a:rPr lang="ko-KR" altLang="en-US" sz="800" b="0" baseline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페지이로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넘어 간다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424164" y="647364"/>
            <a:ext cx="1344730" cy="609400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19805" y="801104"/>
            <a:ext cx="548772" cy="653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86889" y="881118"/>
            <a:ext cx="710555" cy="539041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504209"/>
              </p:ext>
            </p:extLst>
          </p:nvPr>
        </p:nvGraphicFramePr>
        <p:xfrm>
          <a:off x="-1424164" y="1701421"/>
          <a:ext cx="1312328" cy="34442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66883"/>
                <a:gridCol w="245445"/>
              </a:tblGrid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기초정보관리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▲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정비 상품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상품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대리점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*BLE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단말기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배차 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권역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세차 </a:t>
                      </a:r>
                      <a:r>
                        <a:rPr lang="ko-KR" altLang="en-US" sz="700" dirty="0" smtClean="0"/>
                        <a:t>차량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직원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쿠폰 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예약 </a:t>
                      </a:r>
                      <a:r>
                        <a:rPr lang="ko-KR" altLang="en-US" sz="700" dirty="0" smtClean="0"/>
                        <a:t>내역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사용자관리       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운영자관리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</a:t>
                      </a:r>
                      <a:r>
                        <a:rPr lang="ko-KR" altLang="en-US" sz="1000" dirty="0" err="1" smtClean="0"/>
                        <a:t>레</a:t>
                      </a:r>
                      <a:r>
                        <a:rPr lang="ko-KR" altLang="en-US" sz="1000" dirty="0" smtClean="0"/>
                        <a:t>  포  </a:t>
                      </a:r>
                      <a:r>
                        <a:rPr lang="ko-KR" altLang="en-US" sz="1000" dirty="0" err="1" smtClean="0"/>
                        <a:t>트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위치관제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고객지원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240642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예약 내역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4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267310"/>
              </p:ext>
            </p:extLst>
          </p:nvPr>
        </p:nvGraphicFramePr>
        <p:xfrm>
          <a:off x="91947" y="1271728"/>
          <a:ext cx="7578853" cy="52805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95705"/>
                <a:gridCol w="1100394"/>
                <a:gridCol w="689572"/>
                <a:gridCol w="1173835"/>
                <a:gridCol w="744000"/>
                <a:gridCol w="1234046"/>
                <a:gridCol w="580727"/>
                <a:gridCol w="1360574"/>
              </a:tblGrid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mtClean="0">
                          <a:solidFill>
                            <a:schemeClr val="tx1"/>
                          </a:solidFill>
                          <a:latin typeface="현대체 mediurr"/>
                        </a:rPr>
                        <a:t>고객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ID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고객명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쿠폰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ID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02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90494" y="952008"/>
            <a:ext cx="2054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예약 관리 </a:t>
            </a:r>
            <a:endParaRPr lang="ko-KR" altLang="en-US" sz="1200" dirty="0">
              <a:latin typeface="현대체 mediurr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494" y="1814346"/>
            <a:ext cx="1479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예약 내역 관리 </a:t>
            </a:r>
            <a:endParaRPr lang="ko-KR" altLang="en-US" sz="1200" dirty="0">
              <a:latin typeface="현대체 mediurr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874409"/>
              </p:ext>
            </p:extLst>
          </p:nvPr>
        </p:nvGraphicFramePr>
        <p:xfrm>
          <a:off x="95223" y="2093430"/>
          <a:ext cx="7415060" cy="60960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21135"/>
                <a:gridCol w="597462"/>
                <a:gridCol w="513325"/>
                <a:gridCol w="361291"/>
                <a:gridCol w="385870"/>
                <a:gridCol w="574996"/>
                <a:gridCol w="482020"/>
                <a:gridCol w="532524"/>
                <a:gridCol w="421815"/>
                <a:gridCol w="421815"/>
                <a:gridCol w="421815"/>
                <a:gridCol w="421815"/>
                <a:gridCol w="421815"/>
                <a:gridCol w="421815"/>
                <a:gridCol w="421815"/>
                <a:gridCol w="482020"/>
                <a:gridCol w="311712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등록일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ID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주문번호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주문상품명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구매금액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예약일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사용금액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내역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작업자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출발시간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도착시간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작업완료시간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추가작업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결제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96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 12:00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한성대리점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김하늘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ㅣ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KKIDSD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 12:00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한성대리점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김하늘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ㅣ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현금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SUDKEK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 12:00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한성대리점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김하늘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ㅣ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 12:00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한성대리점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김하늘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ㅣ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현금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KKIDSD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 12:00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한성대리점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김하늘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ㅣ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SUDKEK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 12:00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한성대리점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김하늘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ㅣ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현금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 12:00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한성대리점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김하늘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ㅣ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KKIDSD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 12:00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한성대리점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김하늘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ㅣ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현금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SUDKEK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 12:00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한성대리점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김하늘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ㅣ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 12:00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한성대리점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김하늘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ㅣ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현금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27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KKIDSD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 12:00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한성대리점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김하늘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ㅣ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SUDKEK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 12:00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한성대리점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김하늘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ㅣ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현금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46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 12:00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한성대리점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김하늘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ㅣ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6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KKIDSD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 12:00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한성대리점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김하늘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ㅣ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현금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SUDKEK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 12:00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한성대리점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김하늘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ㅣ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 12:00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한성대리점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김하늘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ㅣ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현금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 bwMode="auto">
          <a:xfrm>
            <a:off x="91947" y="6563444"/>
            <a:ext cx="7575678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53344" y="1851414"/>
            <a:ext cx="673754" cy="1805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50   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104" y="1823372"/>
            <a:ext cx="1046347" cy="243809"/>
          </a:xfrm>
          <a:prstGeom prst="rect">
            <a:avLst/>
          </a:prstGeom>
        </p:spPr>
      </p:pic>
      <p:sp>
        <p:nvSpPr>
          <p:cNvPr id="53" name="타원 52"/>
          <p:cNvSpPr/>
          <p:nvPr/>
        </p:nvSpPr>
        <p:spPr>
          <a:xfrm>
            <a:off x="6184433" y="1016477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724340" y="187916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20128" y="1303652"/>
            <a:ext cx="1037385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614213" y="1303690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571502" y="1299394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93088" y="1048495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103978" y="1052631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286136" y="1838365"/>
            <a:ext cx="236584" cy="21903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72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238520"/>
              </p:ext>
            </p:extLst>
          </p:nvPr>
        </p:nvGraphicFramePr>
        <p:xfrm>
          <a:off x="7761312" y="867783"/>
          <a:ext cx="2049438" cy="5334344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초기화버튼은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하면 검색 조건을 초기화를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조회버튼은 입력 조건에 대한 세부 검색을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“+”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신규 추가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“-”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선택한 삭제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 “ 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리플래쉬 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“excel“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조회한 내역을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excel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출력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List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건수는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“30, 50, 70 , 100 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으로 출력을 한다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선택을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하면 하이라이트 되며 하이라이트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된것을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선택을 하면 수정 </a:t>
                      </a:r>
                      <a:r>
                        <a:rPr lang="ko-KR" altLang="en-US" sz="800" b="0" baseline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페지이로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넘어 간다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432290" y="647363"/>
            <a:ext cx="1344730" cy="609400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19805" y="801104"/>
            <a:ext cx="548772" cy="653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86889" y="881118"/>
            <a:ext cx="710555" cy="539041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399173"/>
              </p:ext>
            </p:extLst>
          </p:nvPr>
        </p:nvGraphicFramePr>
        <p:xfrm>
          <a:off x="-1424164" y="1701421"/>
          <a:ext cx="1312328" cy="32461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66883"/>
                <a:gridCol w="245445"/>
              </a:tblGrid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기초정보관리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▲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정비 상품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상품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대리점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*BLE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단말기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배차 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권역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세차 </a:t>
                      </a:r>
                      <a:r>
                        <a:rPr lang="ko-KR" altLang="en-US" sz="700" dirty="0" smtClean="0"/>
                        <a:t>차량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직원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쿠폰 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사용자관리       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운영자관리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</a:t>
                      </a:r>
                      <a:r>
                        <a:rPr lang="ko-KR" altLang="en-US" sz="1000" dirty="0" err="1" smtClean="0"/>
                        <a:t>레</a:t>
                      </a:r>
                      <a:r>
                        <a:rPr lang="ko-KR" altLang="en-US" sz="1000" dirty="0" smtClean="0"/>
                        <a:t>  포  </a:t>
                      </a:r>
                      <a:r>
                        <a:rPr lang="ko-KR" altLang="en-US" sz="1000" dirty="0" err="1" smtClean="0"/>
                        <a:t>트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위치관제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고객지원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253466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포인트 내역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4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888880"/>
              </p:ext>
            </p:extLst>
          </p:nvPr>
        </p:nvGraphicFramePr>
        <p:xfrm>
          <a:off x="91947" y="1271728"/>
          <a:ext cx="7578853" cy="52805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95705"/>
                <a:gridCol w="1100394"/>
                <a:gridCol w="689572"/>
                <a:gridCol w="1173835"/>
                <a:gridCol w="744000"/>
                <a:gridCol w="1234046"/>
                <a:gridCol w="580727"/>
                <a:gridCol w="1360574"/>
              </a:tblGrid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mtClean="0">
                          <a:solidFill>
                            <a:schemeClr val="tx1"/>
                          </a:solidFill>
                          <a:latin typeface="현대체 mediurr"/>
                        </a:rPr>
                        <a:t>고객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ID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고객명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쿠폰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ID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02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90494" y="952008"/>
            <a:ext cx="2054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포인트 관리 </a:t>
            </a:r>
            <a:endParaRPr lang="ko-KR" altLang="en-US" sz="1200" dirty="0">
              <a:latin typeface="현대체 mediurr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494" y="1814346"/>
            <a:ext cx="1633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포인트 적립 내역 </a:t>
            </a:r>
            <a:endParaRPr lang="ko-KR" altLang="en-US" sz="1200" dirty="0">
              <a:latin typeface="현대체 mediurr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275382"/>
              </p:ext>
            </p:extLst>
          </p:nvPr>
        </p:nvGraphicFramePr>
        <p:xfrm>
          <a:off x="95223" y="2093430"/>
          <a:ext cx="7628109" cy="413331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52975"/>
                <a:gridCol w="597462"/>
                <a:gridCol w="718112"/>
                <a:gridCol w="413312"/>
                <a:gridCol w="1007038"/>
                <a:gridCol w="726006"/>
                <a:gridCol w="726006"/>
                <a:gridCol w="726006"/>
                <a:gridCol w="726006"/>
                <a:gridCol w="726006"/>
                <a:gridCol w="1009180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등록일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ID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적립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ID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쿠폰상품명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구매 금액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사용금액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내역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사용여부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96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KKIDSD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SUDKEK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t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Staff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KKIDSD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관리자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SUDKEK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관리자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KKIDSD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SUDKEK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27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KKIDSD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SUDKEK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6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KKIDSD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SUDKEK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 bwMode="auto">
          <a:xfrm>
            <a:off x="91947" y="6563444"/>
            <a:ext cx="7575678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53344" y="1851414"/>
            <a:ext cx="673754" cy="1805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50   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104" y="1823372"/>
            <a:ext cx="1046347" cy="243809"/>
          </a:xfrm>
          <a:prstGeom prst="rect">
            <a:avLst/>
          </a:prstGeom>
        </p:spPr>
      </p:pic>
      <p:sp>
        <p:nvSpPr>
          <p:cNvPr id="53" name="타원 52"/>
          <p:cNvSpPr/>
          <p:nvPr/>
        </p:nvSpPr>
        <p:spPr>
          <a:xfrm>
            <a:off x="6184433" y="1016477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724340" y="187916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20128" y="1303652"/>
            <a:ext cx="1037385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451830" y="1306860"/>
            <a:ext cx="1193465" cy="216761"/>
            <a:chOff x="9812992" y="1180668"/>
            <a:chExt cx="1193465" cy="216761"/>
          </a:xfrm>
        </p:grpSpPr>
        <p:grpSp>
          <p:nvGrpSpPr>
            <p:cNvPr id="30" name="그룹 29"/>
            <p:cNvGrpSpPr/>
            <p:nvPr/>
          </p:nvGrpSpPr>
          <p:grpSpPr>
            <a:xfrm>
              <a:off x="9812992" y="1180668"/>
              <a:ext cx="504549" cy="215444"/>
              <a:chOff x="3355576" y="1263570"/>
              <a:chExt cx="504549" cy="215444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0232961" y="1180668"/>
              <a:ext cx="410936" cy="215444"/>
              <a:chOff x="3168738" y="1263570"/>
              <a:chExt cx="410936" cy="215444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10561785" y="1181985"/>
              <a:ext cx="444672" cy="215444"/>
              <a:chOff x="2890755" y="1264887"/>
              <a:chExt cx="444672" cy="215444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41" name="직사각형 40"/>
          <p:cNvSpPr/>
          <p:nvPr/>
        </p:nvSpPr>
        <p:spPr>
          <a:xfrm>
            <a:off x="2614213" y="1303690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571502" y="1299394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93088" y="1048495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103978" y="1052631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286136" y="1838365"/>
            <a:ext cx="236584" cy="21903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51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5087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156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28903" y="1124744"/>
            <a:ext cx="1300161" cy="37147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Home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5" name="꺾인 연결선 4"/>
          <p:cNvCxnSpPr>
            <a:stCxn id="17" idx="0"/>
            <a:endCxn id="4" idx="2"/>
          </p:cNvCxnSpPr>
          <p:nvPr/>
        </p:nvCxnSpPr>
        <p:spPr>
          <a:xfrm rot="5400000" flipH="1" flipV="1">
            <a:off x="3260520" y="531821"/>
            <a:ext cx="654064" cy="2582863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꺾인 연결선 5"/>
          <p:cNvCxnSpPr>
            <a:stCxn id="14" idx="0"/>
            <a:endCxn id="4" idx="2"/>
          </p:cNvCxnSpPr>
          <p:nvPr/>
        </p:nvCxnSpPr>
        <p:spPr>
          <a:xfrm rot="16200000" flipV="1">
            <a:off x="5837878" y="537326"/>
            <a:ext cx="654064" cy="257185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196258"/>
              </p:ext>
            </p:extLst>
          </p:nvPr>
        </p:nvGraphicFramePr>
        <p:xfrm>
          <a:off x="6924336" y="2150284"/>
          <a:ext cx="1053000" cy="1350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3000"/>
              </a:tblGrid>
              <a:tr h="2701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고객 지원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공지 사항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1:1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문의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자주하는 질문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이용약관관리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502545"/>
              </p:ext>
            </p:extLst>
          </p:nvPr>
        </p:nvGraphicFramePr>
        <p:xfrm>
          <a:off x="1712640" y="2150284"/>
          <a:ext cx="1166963" cy="27801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6963"/>
              </a:tblGrid>
              <a:tr h="2790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기초 정보 관리</a:t>
                      </a:r>
                      <a:endParaRPr lang="ko-KR" altLang="en-US" sz="10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내정보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카드 정보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차량 정보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예약내역 조회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취소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이력관리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세차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정비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쿠폰함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포인트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선물하기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알림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23" name="꺾인 연결선 22"/>
          <p:cNvCxnSpPr>
            <a:stCxn id="16" idx="0"/>
            <a:endCxn id="4" idx="2"/>
          </p:cNvCxnSpPr>
          <p:nvPr/>
        </p:nvCxnSpPr>
        <p:spPr>
          <a:xfrm rot="16200000" flipV="1">
            <a:off x="4992951" y="1382253"/>
            <a:ext cx="654064" cy="88199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842327"/>
              </p:ext>
            </p:extLst>
          </p:nvPr>
        </p:nvGraphicFramePr>
        <p:xfrm>
          <a:off x="3449520" y="2150284"/>
          <a:ext cx="1148108" cy="8466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8108"/>
              </a:tblGrid>
              <a:tr h="283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정비</a:t>
                      </a:r>
                      <a:endParaRPr lang="ko-KR" altLang="en-US" sz="10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이용안내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요금안내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상품소개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997480"/>
              </p:ext>
            </p:extLst>
          </p:nvPr>
        </p:nvGraphicFramePr>
        <p:xfrm>
          <a:off x="5167545" y="2150284"/>
          <a:ext cx="1186873" cy="8466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6873"/>
              </a:tblGrid>
              <a:tr h="283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세차</a:t>
                      </a:r>
                      <a:endParaRPr lang="ko-KR" altLang="en-US" sz="10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이용안내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요금안내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상품소개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0" name="꺾인 연결선 19"/>
          <p:cNvCxnSpPr>
            <a:stCxn id="15" idx="0"/>
            <a:endCxn id="4" idx="2"/>
          </p:cNvCxnSpPr>
          <p:nvPr/>
        </p:nvCxnSpPr>
        <p:spPr>
          <a:xfrm rot="5400000" flipH="1" flipV="1">
            <a:off x="4124247" y="1395547"/>
            <a:ext cx="654064" cy="85541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65590" y="227021"/>
            <a:ext cx="4274526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Menu A</a:t>
            </a:r>
            <a:r>
              <a:rPr lang="en-US" sz="1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​rchitecture</a:t>
            </a:r>
            <a:endParaRPr lang="ko-KR" altLang="en-US" sz="1600" b="1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22" name="Line 422"/>
          <p:cNvSpPr>
            <a:spLocks noChangeShapeType="1"/>
          </p:cNvSpPr>
          <p:nvPr/>
        </p:nvSpPr>
        <p:spPr bwMode="auto">
          <a:xfrm>
            <a:off x="309563" y="562339"/>
            <a:ext cx="90471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09563" y="581389"/>
            <a:ext cx="121443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09563" y="785609"/>
            <a:ext cx="1479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고객 </a:t>
            </a:r>
            <a:r>
              <a:rPr lang="ko-KR" altLang="en-US" sz="1200" b="1" dirty="0" err="1" smtClean="0">
                <a:latin typeface="+mn-ea"/>
                <a:ea typeface="+mn-ea"/>
              </a:rPr>
              <a:t>앱</a:t>
            </a:r>
            <a:r>
              <a:rPr lang="ko-KR" altLang="en-US" sz="1200" b="1" dirty="0">
                <a:latin typeface="+mn-ea"/>
                <a:ea typeface="+mn-ea"/>
              </a:rPr>
              <a:t> </a:t>
            </a:r>
            <a:r>
              <a:rPr lang="ko-KR" altLang="en-US" sz="1200" b="1" dirty="0" smtClean="0">
                <a:latin typeface="+mn-ea"/>
                <a:ea typeface="+mn-ea"/>
              </a:rPr>
              <a:t>사이트 </a:t>
            </a:r>
            <a:r>
              <a:rPr lang="ko-KR" altLang="en-US" sz="1200" b="1" dirty="0" err="1" smtClean="0">
                <a:latin typeface="+mn-ea"/>
                <a:ea typeface="+mn-ea"/>
              </a:rPr>
              <a:t>맵</a:t>
            </a:r>
            <a:r>
              <a:rPr lang="ko-KR" altLang="en-US" sz="1200" b="1" dirty="0" smtClean="0">
                <a:latin typeface="+mn-ea"/>
                <a:ea typeface="+mn-ea"/>
              </a:rPr>
              <a:t> </a:t>
            </a:r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29" name="오각형 28"/>
          <p:cNvSpPr/>
          <p:nvPr/>
        </p:nvSpPr>
        <p:spPr>
          <a:xfrm>
            <a:off x="1275952" y="5636055"/>
            <a:ext cx="1512168" cy="647454"/>
          </a:xfrm>
          <a:prstGeom prst="homePlate">
            <a:avLst>
              <a:gd name="adj" fmla="val 30034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차량 선택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위치 선택 </a:t>
            </a:r>
          </a:p>
        </p:txBody>
      </p:sp>
      <p:sp>
        <p:nvSpPr>
          <p:cNvPr id="31" name="갈매기형 수장 30"/>
          <p:cNvSpPr/>
          <p:nvPr/>
        </p:nvSpPr>
        <p:spPr>
          <a:xfrm>
            <a:off x="2500088" y="5635746"/>
            <a:ext cx="1800200" cy="648073"/>
          </a:xfrm>
          <a:prstGeom prst="chevron">
            <a:avLst>
              <a:gd name="adj" fmla="val 2604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상품 선택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( </a:t>
            </a:r>
            <a:r>
              <a:rPr lang="ko-KR" altLang="en-US" sz="800" smtClean="0">
                <a:solidFill>
                  <a:schemeClr val="tx1"/>
                </a:solidFill>
              </a:rPr>
              <a:t>정비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세차 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1052512" y="5136064"/>
            <a:ext cx="8066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[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 절차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]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4049142" y="5635746"/>
            <a:ext cx="1800200" cy="648073"/>
          </a:xfrm>
          <a:prstGeom prst="chevron">
            <a:avLst>
              <a:gd name="adj" fmla="val 2604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세차 예약 </a:t>
            </a:r>
          </a:p>
        </p:txBody>
      </p:sp>
      <p:sp>
        <p:nvSpPr>
          <p:cNvPr id="33" name="갈매기형 수장 32"/>
          <p:cNvSpPr/>
          <p:nvPr/>
        </p:nvSpPr>
        <p:spPr>
          <a:xfrm>
            <a:off x="5601072" y="5635746"/>
            <a:ext cx="1800200" cy="648073"/>
          </a:xfrm>
          <a:prstGeom prst="chevron">
            <a:avLst>
              <a:gd name="adj" fmla="val 2604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결제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( </a:t>
            </a:r>
            <a:r>
              <a:rPr lang="ko-KR" altLang="en-US" sz="800" smtClean="0">
                <a:solidFill>
                  <a:schemeClr val="tx1"/>
                </a:solidFill>
              </a:rPr>
              <a:t>현금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카드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쿠폰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포인트 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4" name="갈매기형 수장 33"/>
          <p:cNvSpPr/>
          <p:nvPr/>
        </p:nvSpPr>
        <p:spPr>
          <a:xfrm>
            <a:off x="7183629" y="5635746"/>
            <a:ext cx="1800200" cy="648073"/>
          </a:xfrm>
          <a:prstGeom prst="chevron">
            <a:avLst>
              <a:gd name="adj" fmla="val 2604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 완료 </a:t>
            </a:r>
          </a:p>
        </p:txBody>
      </p:sp>
      <p:sp>
        <p:nvSpPr>
          <p:cNvPr id="39" name="TextBox 38"/>
          <p:cNvSpPr txBox="1"/>
          <p:nvPr/>
        </p:nvSpPr>
        <p:spPr bwMode="auto">
          <a:xfrm>
            <a:off x="2617185" y="6398779"/>
            <a:ext cx="143195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날짜는 현재 시간에서 가장 가까운 시간으로 예약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3656856" y="3861048"/>
            <a:ext cx="314060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선물하기 관련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문자로 쿠폰의 번호를 넣어서 정리를 할것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쿠폰은 환불을 할 때 포인트로 하는 방향으로 정리 할것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 정보에서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차계부를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차량의 운행 거리를 입력을 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할수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있다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32326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4147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8319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889627"/>
              </p:ext>
            </p:extLst>
          </p:nvPr>
        </p:nvGraphicFramePr>
        <p:xfrm>
          <a:off x="7761312" y="867783"/>
          <a:ext cx="2049438" cy="4058048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8126941" y="5021324"/>
            <a:ext cx="2016370" cy="15905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8126941" y="5282631"/>
            <a:ext cx="2016370" cy="15905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0456239" y="1968321"/>
            <a:ext cx="245003" cy="1811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lIns="0" rtlCol="0" anchor="ctr">
            <a:noAutofit/>
          </a:bodyPr>
          <a:lstStyle/>
          <a:p>
            <a:pPr algn="ctr"/>
            <a:r>
              <a:rPr lang="en-US" altLang="ko-KR" sz="800" dirty="0" smtClean="0">
                <a:latin typeface="맑은 고딕" pitchFamily="50" charset="-127"/>
                <a:ea typeface="맑은 고딕" pitchFamily="50" charset="-127"/>
              </a:rPr>
              <a:t>  ?</a:t>
            </a:r>
            <a:endParaRPr lang="ko-KR" altLang="en-US" sz="8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0636011" y="1917087"/>
            <a:ext cx="595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8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사용가능</a:t>
            </a:r>
            <a:endParaRPr lang="en-US" altLang="ko-KR" sz="800" b="1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216537" y="5235247"/>
            <a:ext cx="150233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000" b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 sz="800" dirty="0" smtClean="0">
                <a:solidFill>
                  <a:srgbClr val="C00000"/>
                </a:solidFill>
              </a:rPr>
              <a:t>(</a:t>
            </a:r>
            <a:r>
              <a:rPr lang="ko-KR" altLang="en-US" sz="800" dirty="0" smtClean="0">
                <a:solidFill>
                  <a:srgbClr val="C00000"/>
                </a:solidFill>
              </a:rPr>
              <a:t>사용불가 </a:t>
            </a:r>
            <a:r>
              <a:rPr lang="en-US" altLang="ko-KR" sz="800" dirty="0" smtClean="0">
                <a:solidFill>
                  <a:srgbClr val="C00000"/>
                </a:solidFill>
              </a:rPr>
              <a:t>- </a:t>
            </a:r>
            <a:r>
              <a:rPr lang="ko-KR" altLang="en-US" sz="800" dirty="0" err="1" smtClean="0">
                <a:solidFill>
                  <a:srgbClr val="C00000"/>
                </a:solidFill>
              </a:rPr>
              <a:t>순차적숫자나열</a:t>
            </a:r>
            <a:r>
              <a:rPr lang="en-US" altLang="ko-KR" sz="800" dirty="0" smtClean="0">
                <a:solidFill>
                  <a:srgbClr val="C00000"/>
                </a:solidFill>
              </a:rPr>
              <a:t>)</a:t>
            </a:r>
            <a:endParaRPr lang="en-US" altLang="ko-KR" sz="800" dirty="0">
              <a:solidFill>
                <a:srgbClr val="C00000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0228408" y="4492742"/>
            <a:ext cx="1086826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중복 체크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8134939" y="4756938"/>
            <a:ext cx="2002190" cy="1600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r>
              <a:rPr lang="ko-KR" altLang="en-US" sz="800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이용자명</a:t>
            </a:r>
          </a:p>
        </p:txBody>
      </p:sp>
      <p:sp>
        <p:nvSpPr>
          <p:cNvPr id="51" name="TextBox 50"/>
          <p:cNvSpPr txBox="1"/>
          <p:nvPr/>
        </p:nvSpPr>
        <p:spPr bwMode="auto">
          <a:xfrm>
            <a:off x="909172" y="930219"/>
            <a:ext cx="73770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기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본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정보</a:t>
            </a:r>
          </a:p>
        </p:txBody>
      </p:sp>
      <p:sp>
        <p:nvSpPr>
          <p:cNvPr id="52" name="타원 51"/>
          <p:cNvSpPr/>
          <p:nvPr/>
        </p:nvSpPr>
        <p:spPr>
          <a:xfrm>
            <a:off x="10701581" y="2530246"/>
            <a:ext cx="214072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10667450" y="3064882"/>
            <a:ext cx="214072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1303958" y="4465995"/>
            <a:ext cx="10038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 smtClean="0">
                <a:solidFill>
                  <a:schemeClr val="accent6"/>
                </a:solidFill>
              </a:rPr>
              <a:t>가입후</a:t>
            </a:r>
            <a:r>
              <a:rPr lang="ko-KR" altLang="en-US" sz="800" b="1" dirty="0" smtClean="0">
                <a:solidFill>
                  <a:schemeClr val="accent6"/>
                </a:solidFill>
              </a:rPr>
              <a:t> 변경 불가 </a:t>
            </a:r>
            <a:endParaRPr lang="ko-KR" altLang="en-US" sz="800" b="1" dirty="0">
              <a:solidFill>
                <a:schemeClr val="accent6"/>
              </a:solidFill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10719457" y="4125870"/>
            <a:ext cx="214072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0241072" y="5030216"/>
            <a:ext cx="1086826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중복 체크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602924"/>
              </p:ext>
            </p:extLst>
          </p:nvPr>
        </p:nvGraphicFramePr>
        <p:xfrm>
          <a:off x="994449" y="1119578"/>
          <a:ext cx="5923743" cy="514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704"/>
                <a:gridCol w="2203011"/>
                <a:gridCol w="780478"/>
                <a:gridCol w="2185550"/>
              </a:tblGrid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BLE ID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endParaRPr lang="ko-KR" altLang="en-US" sz="8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구매일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사용분류</a:t>
                      </a:r>
                      <a:endParaRPr lang="ko-KR" altLang="en-US" sz="8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사용여부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4" name="직사각형 63"/>
          <p:cNvSpPr/>
          <p:nvPr/>
        </p:nvSpPr>
        <p:spPr>
          <a:xfrm>
            <a:off x="1825814" y="1166531"/>
            <a:ext cx="1354860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3275727" y="1165608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중복체크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1825814" y="1410922"/>
            <a:ext cx="2068042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2">
                    <a:lumMod val="75000"/>
                  </a:schemeClr>
                </a:solidFill>
              </a:rPr>
              <a:t>미  분  류</a:t>
            </a:r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</a:rPr>
              <a:t> ▼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850822" y="1172419"/>
            <a:ext cx="2002190" cy="1600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0" name="그림 69" descr="icon_calendar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304" y="1172419"/>
            <a:ext cx="140725" cy="16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" name="그룹 70"/>
          <p:cNvGrpSpPr/>
          <p:nvPr/>
        </p:nvGrpSpPr>
        <p:grpSpPr>
          <a:xfrm>
            <a:off x="4862591" y="1406242"/>
            <a:ext cx="1193465" cy="216761"/>
            <a:chOff x="9812992" y="1180668"/>
            <a:chExt cx="1193465" cy="216761"/>
          </a:xfrm>
        </p:grpSpPr>
        <p:grpSp>
          <p:nvGrpSpPr>
            <p:cNvPr id="72" name="그룹 71"/>
            <p:cNvGrpSpPr/>
            <p:nvPr/>
          </p:nvGrpSpPr>
          <p:grpSpPr>
            <a:xfrm>
              <a:off x="9812992" y="1180668"/>
              <a:ext cx="504549" cy="215444"/>
              <a:chOff x="3355576" y="1263570"/>
              <a:chExt cx="504549" cy="215444"/>
            </a:xfrm>
          </p:grpSpPr>
          <p:sp>
            <p:nvSpPr>
              <p:cNvPr id="79" name="타원 78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10232961" y="1180668"/>
              <a:ext cx="410936" cy="215444"/>
              <a:chOff x="3168738" y="1263570"/>
              <a:chExt cx="410936" cy="215444"/>
            </a:xfrm>
          </p:grpSpPr>
          <p:sp>
            <p:nvSpPr>
              <p:cNvPr id="77" name="타원 76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74" name="그룹 73"/>
            <p:cNvGrpSpPr/>
            <p:nvPr/>
          </p:nvGrpSpPr>
          <p:grpSpPr>
            <a:xfrm>
              <a:off x="10561785" y="1181985"/>
              <a:ext cx="444672" cy="215444"/>
              <a:chOff x="2890755" y="1264887"/>
              <a:chExt cx="444672" cy="215444"/>
            </a:xfrm>
          </p:grpSpPr>
          <p:sp>
            <p:nvSpPr>
              <p:cNvPr id="75" name="타원 74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81" name="TextBox 80"/>
          <p:cNvSpPr txBox="1"/>
          <p:nvPr/>
        </p:nvSpPr>
        <p:spPr bwMode="auto">
          <a:xfrm>
            <a:off x="901552" y="1859859"/>
            <a:ext cx="87716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8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설치자 정보 </a:t>
            </a:r>
            <a:endParaRPr lang="ko-KR" altLang="en-US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194347"/>
              </p:ext>
            </p:extLst>
          </p:nvPr>
        </p:nvGraphicFramePr>
        <p:xfrm>
          <a:off x="994449" y="2054514"/>
          <a:ext cx="5923743" cy="771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704"/>
                <a:gridCol w="2203011"/>
                <a:gridCol w="780478"/>
                <a:gridCol w="2185550"/>
              </a:tblGrid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설치 대리점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설치일자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비  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2" name="직사각형 41"/>
          <p:cNvSpPr/>
          <p:nvPr/>
        </p:nvSpPr>
        <p:spPr>
          <a:xfrm>
            <a:off x="1817078" y="2101171"/>
            <a:ext cx="1363596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</a:rPr>
              <a:t>                       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817078" y="2342583"/>
            <a:ext cx="2076778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798403" y="2105933"/>
            <a:ext cx="1450013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1821606" y="2607689"/>
            <a:ext cx="5031015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 bwMode="auto">
          <a:xfrm>
            <a:off x="921004" y="2996952"/>
            <a:ext cx="87716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8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사용자 정보 </a:t>
            </a:r>
            <a:endParaRPr lang="ko-KR" altLang="en-US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5" name="표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184910"/>
              </p:ext>
            </p:extLst>
          </p:nvPr>
        </p:nvGraphicFramePr>
        <p:xfrm>
          <a:off x="1013901" y="3191607"/>
          <a:ext cx="5923743" cy="1029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704"/>
                <a:gridCol w="2203011"/>
                <a:gridCol w="780478"/>
                <a:gridCol w="2185550"/>
              </a:tblGrid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사용자명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설치일자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차량 번호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특이사항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6" name="직사각형 85"/>
          <p:cNvSpPr/>
          <p:nvPr/>
        </p:nvSpPr>
        <p:spPr>
          <a:xfrm>
            <a:off x="1836530" y="3238264"/>
            <a:ext cx="1344144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4817855" y="3243026"/>
            <a:ext cx="2076778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3246286" y="2097052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pic>
        <p:nvPicPr>
          <p:cNvPr id="91" name="그림 90" descr="icon_calendar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005" y="2346702"/>
            <a:ext cx="140725" cy="16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직사각형 92"/>
          <p:cNvSpPr/>
          <p:nvPr/>
        </p:nvSpPr>
        <p:spPr>
          <a:xfrm>
            <a:off x="6271975" y="2097052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3267072" y="3228657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1832019" y="3471394"/>
            <a:ext cx="2076778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826398" y="3756367"/>
            <a:ext cx="2076778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57" name="그림 56" descr="icon_calendar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574" y="3246724"/>
            <a:ext cx="140725" cy="16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직사각형 57"/>
          <p:cNvSpPr/>
          <p:nvPr/>
        </p:nvSpPr>
        <p:spPr>
          <a:xfrm>
            <a:off x="1817078" y="4003763"/>
            <a:ext cx="5031015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753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761623"/>
              </p:ext>
            </p:extLst>
          </p:nvPr>
        </p:nvGraphicFramePr>
        <p:xfrm>
          <a:off x="7761312" y="867783"/>
          <a:ext cx="2049438" cy="4058048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세차 차량에 대해서 기본 정보 관리를 합니다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47515" y="986422"/>
            <a:ext cx="7452000" cy="3994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547737"/>
              </p:ext>
            </p:extLst>
          </p:nvPr>
        </p:nvGraphicFramePr>
        <p:xfrm>
          <a:off x="128464" y="1690695"/>
          <a:ext cx="7520722" cy="4284450"/>
        </p:xfrm>
        <a:graphic>
          <a:graphicData uri="http://schemas.openxmlformats.org/drawingml/2006/table">
            <a:tbl>
              <a:tblPr/>
              <a:tblGrid>
                <a:gridCol w="185105"/>
                <a:gridCol w="508000"/>
                <a:gridCol w="915987"/>
                <a:gridCol w="498475"/>
                <a:gridCol w="360363"/>
                <a:gridCol w="749300"/>
                <a:gridCol w="749300"/>
                <a:gridCol w="474663"/>
                <a:gridCol w="691547"/>
                <a:gridCol w="691547"/>
                <a:gridCol w="691547"/>
                <a:gridCol w="1004888"/>
              </a:tblGrid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 smtClean="0"/>
                        <a:t>NO</a:t>
                      </a:r>
                      <a:endParaRPr lang="ko-KR" altLang="en-US" sz="8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등록일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대리점 소속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차량번호 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차종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단말기 번호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테블릿번호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차량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ID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차량 등록일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차량검사일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권역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BLEID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위고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모닝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위고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다마스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3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클릭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모닝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5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다마스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클릭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7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모닝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8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다마스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9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클릭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10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모닝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11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다마스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클릭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13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모닝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14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다마스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15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클릭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16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모닝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17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다마스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모서리가 둥근 직사각형 21"/>
          <p:cNvSpPr/>
          <p:nvPr/>
        </p:nvSpPr>
        <p:spPr>
          <a:xfrm>
            <a:off x="6778409" y="1078449"/>
            <a:ext cx="689887" cy="249026"/>
          </a:xfrm>
          <a:prstGeom prst="roundRect">
            <a:avLst>
              <a:gd name="adj" fmla="val 4924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검색  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148037" y="1078449"/>
            <a:ext cx="3531747" cy="24902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조회 내역을 입력을 하세요 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661459" y="1077050"/>
            <a:ext cx="942602" cy="25182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6" name="Oval 120"/>
          <p:cNvSpPr>
            <a:spLocks noChangeArrowheads="1"/>
          </p:cNvSpPr>
          <p:nvPr/>
        </p:nvSpPr>
        <p:spPr bwMode="auto">
          <a:xfrm>
            <a:off x="8553400" y="5362103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+mn-ea"/>
                <a:ea typeface="+mn-ea"/>
              </a:rPr>
              <a:t>1</a:t>
            </a:r>
          </a:p>
        </p:txBody>
      </p:sp>
      <p:sp>
        <p:nvSpPr>
          <p:cNvPr id="38" name="Oval 120"/>
          <p:cNvSpPr>
            <a:spLocks noChangeArrowheads="1"/>
          </p:cNvSpPr>
          <p:nvPr/>
        </p:nvSpPr>
        <p:spPr bwMode="auto">
          <a:xfrm>
            <a:off x="8553400" y="6093296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+mn-ea"/>
                <a:ea typeface="+mn-ea"/>
              </a:rPr>
              <a:t>4</a:t>
            </a:r>
            <a:endParaRPr lang="en-US" altLang="ko-KR" sz="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9" name="Oval 120"/>
          <p:cNvSpPr>
            <a:spLocks noChangeArrowheads="1"/>
          </p:cNvSpPr>
          <p:nvPr/>
        </p:nvSpPr>
        <p:spPr bwMode="auto">
          <a:xfrm>
            <a:off x="8553400" y="5377866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+mn-ea"/>
                <a:ea typeface="+mn-ea"/>
              </a:rPr>
              <a:t>2</a:t>
            </a:r>
            <a:endParaRPr lang="en-US" altLang="ko-KR" sz="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0" name="Oval 120"/>
          <p:cNvSpPr>
            <a:spLocks noChangeArrowheads="1"/>
          </p:cNvSpPr>
          <p:nvPr/>
        </p:nvSpPr>
        <p:spPr bwMode="auto">
          <a:xfrm>
            <a:off x="8553400" y="5667194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+mn-ea"/>
                <a:ea typeface="+mn-ea"/>
              </a:rPr>
              <a:t>3</a:t>
            </a:r>
            <a:endParaRPr lang="en-US" altLang="ko-KR" sz="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1" name="Button"/>
          <p:cNvSpPr>
            <a:spLocks/>
          </p:cNvSpPr>
          <p:nvPr/>
        </p:nvSpPr>
        <p:spPr bwMode="auto">
          <a:xfrm>
            <a:off x="6965391" y="1449178"/>
            <a:ext cx="604340" cy="165600"/>
          </a:xfrm>
          <a:prstGeom prst="roundRect">
            <a:avLst>
              <a:gd name="adj" fmla="val 8776"/>
            </a:avLst>
          </a:prstGeom>
          <a:solidFill>
            <a:srgbClr val="3676BD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+mn-ea"/>
              </a:rPr>
              <a:t>등록</a:t>
            </a:r>
            <a:endParaRPr lang="en-US" sz="800" b="1" dirty="0"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85828" y="6594590"/>
            <a:ext cx="7578000" cy="19854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footer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45" name="Shape 164"/>
          <p:cNvGraphicFramePr/>
          <p:nvPr>
            <p:extLst>
              <p:ext uri="{D42A27DB-BD31-4B8C-83A1-F6EECF244321}">
                <p14:modId xmlns:p14="http://schemas.microsoft.com/office/powerpoint/2010/main" val="150015911"/>
              </p:ext>
            </p:extLst>
          </p:nvPr>
        </p:nvGraphicFramePr>
        <p:xfrm>
          <a:off x="136729" y="703185"/>
          <a:ext cx="1191208" cy="215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91208"/>
              </a:tblGrid>
              <a:tr h="21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endParaRPr lang="ko-KR" sz="800" b="1" i="0" u="none" strike="noStrike" cap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1725" marR="91725" marT="46875" marB="468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190684" y="1087945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회사명</a:t>
            </a:r>
            <a:endParaRPr lang="ko-KR" altLang="en-US" sz="800" dirty="0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1726349" y="1063209"/>
            <a:ext cx="689887" cy="249026"/>
          </a:xfrm>
          <a:prstGeom prst="roundRect">
            <a:avLst>
              <a:gd name="adj" fmla="val 4924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검색  </a:t>
            </a:r>
          </a:p>
        </p:txBody>
      </p:sp>
    </p:spTree>
    <p:extLst>
      <p:ext uri="{BB962C8B-B14F-4D97-AF65-F5344CB8AC3E}">
        <p14:creationId xmlns:p14="http://schemas.microsoft.com/office/powerpoint/2010/main" val="35019944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992061"/>
              </p:ext>
            </p:extLst>
          </p:nvPr>
        </p:nvGraphicFramePr>
        <p:xfrm>
          <a:off x="7761312" y="867783"/>
          <a:ext cx="2049438" cy="4058048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차량에 대한 세부 정보를 관리 페이지 입니다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Oval 120"/>
          <p:cNvSpPr>
            <a:spLocks noChangeArrowheads="1"/>
          </p:cNvSpPr>
          <p:nvPr/>
        </p:nvSpPr>
        <p:spPr bwMode="auto">
          <a:xfrm>
            <a:off x="8553400" y="5362103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+mn-ea"/>
                <a:ea typeface="+mn-ea"/>
              </a:rPr>
              <a:t>1</a:t>
            </a:r>
          </a:p>
        </p:txBody>
      </p:sp>
      <p:sp>
        <p:nvSpPr>
          <p:cNvPr id="38" name="Oval 120"/>
          <p:cNvSpPr>
            <a:spLocks noChangeArrowheads="1"/>
          </p:cNvSpPr>
          <p:nvPr/>
        </p:nvSpPr>
        <p:spPr bwMode="auto">
          <a:xfrm>
            <a:off x="8553400" y="6093296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+mn-ea"/>
                <a:ea typeface="+mn-ea"/>
              </a:rPr>
              <a:t>4</a:t>
            </a:r>
            <a:endParaRPr lang="en-US" altLang="ko-KR" sz="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9" name="Oval 120"/>
          <p:cNvSpPr>
            <a:spLocks noChangeArrowheads="1"/>
          </p:cNvSpPr>
          <p:nvPr/>
        </p:nvSpPr>
        <p:spPr bwMode="auto">
          <a:xfrm>
            <a:off x="8553400" y="5377866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+mn-ea"/>
                <a:ea typeface="+mn-ea"/>
              </a:rPr>
              <a:t>2</a:t>
            </a:r>
            <a:endParaRPr lang="en-US" altLang="ko-KR" sz="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0" name="Oval 120"/>
          <p:cNvSpPr>
            <a:spLocks noChangeArrowheads="1"/>
          </p:cNvSpPr>
          <p:nvPr/>
        </p:nvSpPr>
        <p:spPr bwMode="auto">
          <a:xfrm>
            <a:off x="8553400" y="5667194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+mn-ea"/>
                <a:ea typeface="+mn-ea"/>
              </a:rPr>
              <a:t>3</a:t>
            </a:r>
            <a:endParaRPr lang="en-US" altLang="ko-KR" sz="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85828" y="6594590"/>
            <a:ext cx="7578000" cy="19854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footer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8464" y="1124744"/>
            <a:ext cx="7535364" cy="496855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430" y="857232"/>
            <a:ext cx="1728226" cy="2675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차량 기본 정보 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560512" y="1201462"/>
            <a:ext cx="66877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 번호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352583" y="1196752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2843871" y="1196752"/>
            <a:ext cx="689887" cy="249026"/>
          </a:xfrm>
          <a:prstGeom prst="roundRect">
            <a:avLst>
              <a:gd name="adj" fmla="val 4924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중복 확인</a:t>
            </a:r>
          </a:p>
        </p:txBody>
      </p:sp>
      <p:sp>
        <p:nvSpPr>
          <p:cNvPr id="73" name="TextBox 72"/>
          <p:cNvSpPr txBox="1"/>
          <p:nvPr/>
        </p:nvSpPr>
        <p:spPr bwMode="auto">
          <a:xfrm>
            <a:off x="4053670" y="1201462"/>
            <a:ext cx="66877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차대번호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743442" y="1196752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6234730" y="1196752"/>
            <a:ext cx="689887" cy="249026"/>
          </a:xfrm>
          <a:prstGeom prst="roundRect">
            <a:avLst>
              <a:gd name="adj" fmla="val 4924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중복 확인</a:t>
            </a:r>
          </a:p>
        </p:txBody>
      </p:sp>
      <p:sp>
        <p:nvSpPr>
          <p:cNvPr id="84" name="TextBox 83"/>
          <p:cNvSpPr txBox="1"/>
          <p:nvPr/>
        </p:nvSpPr>
        <p:spPr bwMode="auto">
          <a:xfrm>
            <a:off x="736842" y="1574108"/>
            <a:ext cx="49244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모델명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1358137" y="1569398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 bwMode="auto">
          <a:xfrm>
            <a:off x="3987947" y="1595440"/>
            <a:ext cx="73449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 구매일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4736976" y="1590730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 bwMode="auto">
          <a:xfrm>
            <a:off x="3782762" y="1920392"/>
            <a:ext cx="93968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세차기가 작업일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4743442" y="1915682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 bwMode="auto">
          <a:xfrm>
            <a:off x="242944" y="2989891"/>
            <a:ext cx="8370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단말기 모델명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1097997" y="2985181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 bwMode="auto">
          <a:xfrm>
            <a:off x="2749686" y="3004970"/>
            <a:ext cx="66877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모뎀 번호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3604739" y="3000260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 bwMode="auto">
          <a:xfrm>
            <a:off x="5301563" y="3020049"/>
            <a:ext cx="56618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설치일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6071505" y="3000260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7" name="TextBox 96"/>
          <p:cNvSpPr txBox="1"/>
          <p:nvPr/>
        </p:nvSpPr>
        <p:spPr bwMode="auto">
          <a:xfrm>
            <a:off x="254343" y="3314475"/>
            <a:ext cx="6912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BLE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모델명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1109396" y="3309765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9" name="TextBox 98"/>
          <p:cNvSpPr txBox="1"/>
          <p:nvPr/>
        </p:nvSpPr>
        <p:spPr bwMode="auto">
          <a:xfrm>
            <a:off x="2761085" y="3329554"/>
            <a:ext cx="52129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BLE ID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3616138" y="3324844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 bwMode="auto">
          <a:xfrm>
            <a:off x="5312962" y="3344633"/>
            <a:ext cx="56618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설치일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6082904" y="3324844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 bwMode="auto">
          <a:xfrm>
            <a:off x="254343" y="3647358"/>
            <a:ext cx="8370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테블릿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모델명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1109396" y="3642648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 bwMode="auto">
          <a:xfrm>
            <a:off x="2761085" y="3662437"/>
            <a:ext cx="73449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테블릿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번호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3616138" y="3657727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 bwMode="auto">
          <a:xfrm>
            <a:off x="5312962" y="3677516"/>
            <a:ext cx="56618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설치일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6082904" y="3657727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 bwMode="auto">
          <a:xfrm>
            <a:off x="2761085" y="3996271"/>
            <a:ext cx="63030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테블릿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ID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3616138" y="3991561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5011874" y="3992512"/>
            <a:ext cx="689887" cy="249026"/>
          </a:xfrm>
          <a:prstGeom prst="roundRect">
            <a:avLst>
              <a:gd name="adj" fmla="val 4924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중복 확인</a:t>
            </a:r>
          </a:p>
        </p:txBody>
      </p:sp>
      <p:sp>
        <p:nvSpPr>
          <p:cNvPr id="112" name="TextBox 111"/>
          <p:cNvSpPr txBox="1"/>
          <p:nvPr/>
        </p:nvSpPr>
        <p:spPr bwMode="auto">
          <a:xfrm>
            <a:off x="218227" y="4704690"/>
            <a:ext cx="66877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작업 권역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1073280" y="4699980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2569281" y="4690241"/>
            <a:ext cx="689887" cy="249026"/>
          </a:xfrm>
          <a:prstGeom prst="roundRect">
            <a:avLst>
              <a:gd name="adj" fmla="val 4924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115" name="TextBox 114"/>
          <p:cNvSpPr txBox="1"/>
          <p:nvPr/>
        </p:nvSpPr>
        <p:spPr bwMode="auto">
          <a:xfrm>
            <a:off x="492817" y="1967104"/>
            <a:ext cx="84830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회사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대리점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1347870" y="1962394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2843871" y="1952655"/>
            <a:ext cx="689887" cy="249026"/>
          </a:xfrm>
          <a:prstGeom prst="roundRect">
            <a:avLst>
              <a:gd name="adj" fmla="val 4924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118" name="TextBox 117"/>
          <p:cNvSpPr txBox="1"/>
          <p:nvPr/>
        </p:nvSpPr>
        <p:spPr bwMode="auto">
          <a:xfrm>
            <a:off x="258580" y="5392315"/>
            <a:ext cx="77136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메인 작업자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1113633" y="5387605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2609634" y="5377866"/>
            <a:ext cx="689887" cy="249026"/>
          </a:xfrm>
          <a:prstGeom prst="roundRect">
            <a:avLst>
              <a:gd name="adj" fmla="val 4924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121" name="TextBox 120"/>
          <p:cNvSpPr txBox="1"/>
          <p:nvPr/>
        </p:nvSpPr>
        <p:spPr bwMode="auto">
          <a:xfrm>
            <a:off x="3731850" y="5398272"/>
            <a:ext cx="7312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sub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작업자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4586903" y="5393562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6082904" y="5383823"/>
            <a:ext cx="689887" cy="249026"/>
          </a:xfrm>
          <a:prstGeom prst="roundRect">
            <a:avLst>
              <a:gd name="adj" fmla="val 4924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124" name="직사각형 123"/>
          <p:cNvSpPr/>
          <p:nvPr/>
        </p:nvSpPr>
        <p:spPr>
          <a:xfrm>
            <a:off x="128430" y="2519433"/>
            <a:ext cx="1728226" cy="2675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차량 추가 정보 </a:t>
            </a:r>
          </a:p>
        </p:txBody>
      </p:sp>
      <p:sp>
        <p:nvSpPr>
          <p:cNvPr id="125" name="직사각형 124"/>
          <p:cNvSpPr/>
          <p:nvPr/>
        </p:nvSpPr>
        <p:spPr>
          <a:xfrm>
            <a:off x="128464" y="4293096"/>
            <a:ext cx="1728226" cy="2675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세차 정보 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128430" y="2786945"/>
            <a:ext cx="7535398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107129" y="4560608"/>
            <a:ext cx="7535398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78682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24481" y="1124744"/>
            <a:ext cx="7056784" cy="46805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11042" y="1628800"/>
            <a:ext cx="1080120" cy="5040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강남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수서팀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7788 </a:t>
            </a:r>
          </a:p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대기중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11042" y="3164303"/>
            <a:ext cx="1080120" cy="5040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11042" y="2336167"/>
            <a:ext cx="1080120" cy="5040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11042" y="3932053"/>
            <a:ext cx="1080120" cy="5040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72680" y="1412776"/>
            <a:ext cx="0" cy="4104456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432720" y="1628800"/>
            <a:ext cx="1224136" cy="504056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r>
              <a:rPr lang="ko-KR" altLang="en-US" sz="800" smtClean="0">
                <a:solidFill>
                  <a:schemeClr val="tx1"/>
                </a:solidFill>
              </a:rPr>
              <a:t>시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107238" y="1626669"/>
            <a:ext cx="1224136" cy="5040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r>
              <a:rPr lang="ko-KR" altLang="en-US" sz="800" smtClean="0">
                <a:solidFill>
                  <a:schemeClr val="tx1"/>
                </a:solidFill>
              </a:rPr>
              <a:t>시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745626" y="1628800"/>
            <a:ext cx="1224136" cy="5040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r>
              <a:rPr lang="ko-KR" altLang="en-US" sz="800" smtClean="0">
                <a:solidFill>
                  <a:schemeClr val="tx1"/>
                </a:solidFill>
              </a:rPr>
              <a:t>시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458598" y="3172927"/>
            <a:ext cx="1224136" cy="504056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04729" y="3949895"/>
            <a:ext cx="1224136" cy="5040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08892" y="3164303"/>
            <a:ext cx="1224136" cy="5040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952873" y="3566700"/>
            <a:ext cx="334612" cy="220565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642707" y="2022573"/>
            <a:ext cx="239315" cy="220565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7801308" y="1412776"/>
            <a:ext cx="2348720" cy="3662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체크 방향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arenR"/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출발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직원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단말기에서 선택을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하면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출발 이라고 표시를 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arenR" startAt="2"/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작업 시작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세차 차량을 선택을 하고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작업 전 사진을 찍어서 업로드 완료 후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3)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작업 완료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세차차량을 선택후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작업 후 사진을 찍어서 업로드 완료 후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예약가능 시간은 작업 시간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 이전까지는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가능함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결제는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 이내 안하면 자동 취소가 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예약을 한 시간은 현장 작업자가 고객과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통화를 해서 수정을 할 수 있음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작업 변경 시간은 최소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시간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~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최대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이내로 함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카드 결제 취소는 부문은 별도 협의 가 필요함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33910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사이트 접속 최초 화면 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Home &gt; </a:t>
            </a:r>
            <a:r>
              <a:rPr lang="ko-KR" altLang="en-US" dirty="0" err="1" smtClean="0"/>
              <a:t>메인화면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smtClean="0"/>
              <a:t>주</a:t>
            </a:r>
            <a:r>
              <a:rPr lang="en-US" altLang="ko-KR" dirty="0" smtClean="0"/>
              <a:t>)</a:t>
            </a:r>
            <a:r>
              <a:rPr lang="ko-KR" altLang="en-US" smtClean="0"/>
              <a:t>지트레이스 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9762" y="1971802"/>
            <a:ext cx="2127270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 smtClean="0">
                <a:latin typeface="YouandiModern HeadRegular" pitchFamily="18" charset="-127"/>
                <a:ea typeface="YouandiModern HeadRegular" pitchFamily="18" charset="-127"/>
              </a:rPr>
              <a:t>세차 관리 시스템</a:t>
            </a:r>
            <a:endParaRPr lang="en-US" altLang="ko-KR" sz="1800" b="1" dirty="0">
              <a:latin typeface="YouandiModern HeadRegular" pitchFamily="18" charset="-127"/>
              <a:ea typeface="YouandiModern HeadRegular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211978" y="2775715"/>
            <a:ext cx="2911985" cy="45359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  <a:latin typeface="YouandiModern HeadRegular" pitchFamily="18" charset="-127"/>
                <a:ea typeface="YouandiModern HeadRegular" pitchFamily="18" charset="-127"/>
              </a:rPr>
              <a:t>아이디</a:t>
            </a:r>
            <a:r>
              <a:rPr lang="en-US" altLang="ko-KR" sz="1000" dirty="0" smtClean="0">
                <a:solidFill>
                  <a:schemeClr val="tx1"/>
                </a:solidFill>
                <a:latin typeface="YouandiModern HeadRegular" pitchFamily="18" charset="-127"/>
                <a:ea typeface="YouandiModern HeadRegular" pitchFamily="18" charset="-127"/>
              </a:rPr>
              <a:t>(</a:t>
            </a:r>
            <a:r>
              <a:rPr lang="ko-KR" altLang="en-US" sz="1000" dirty="0" err="1" smtClean="0">
                <a:solidFill>
                  <a:schemeClr val="tx1"/>
                </a:solidFill>
                <a:latin typeface="YouandiModern HeadRegular" pitchFamily="18" charset="-127"/>
                <a:ea typeface="YouandiModern HeadRegular" pitchFamily="18" charset="-127"/>
              </a:rPr>
              <a:t>이메일</a:t>
            </a:r>
            <a:r>
              <a:rPr lang="en-US" altLang="ko-KR" sz="1000" dirty="0" smtClean="0">
                <a:solidFill>
                  <a:schemeClr val="tx1"/>
                </a:solidFill>
                <a:latin typeface="YouandiModern HeadRegular" pitchFamily="18" charset="-127"/>
                <a:ea typeface="YouandiModern HeadRegular" pitchFamily="18" charset="-127"/>
              </a:rPr>
              <a:t>)</a:t>
            </a:r>
            <a:endParaRPr lang="ko-KR" altLang="en-US" sz="1000" dirty="0">
              <a:solidFill>
                <a:schemeClr val="tx1"/>
              </a:solidFill>
              <a:latin typeface="YouandiModern HeadRegular" pitchFamily="18" charset="-127"/>
              <a:ea typeface="YouandiModern HeadRegular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211977" y="3343757"/>
            <a:ext cx="2911986" cy="47461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  <a:latin typeface="YouandiModern HeadRegular" pitchFamily="18" charset="-127"/>
                <a:ea typeface="YouandiModern HeadRegular" pitchFamily="18" charset="-127"/>
              </a:rPr>
              <a:t>비밀번</a:t>
            </a:r>
            <a:r>
              <a:rPr lang="ko-KR" altLang="en-US" sz="1000" dirty="0">
                <a:solidFill>
                  <a:schemeClr val="tx1"/>
                </a:solidFill>
                <a:latin typeface="YouandiModern HeadRegular" pitchFamily="18" charset="-127"/>
                <a:ea typeface="YouandiModern HeadRegular" pitchFamily="18" charset="-127"/>
              </a:rPr>
              <a:t>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230663" y="2777220"/>
            <a:ext cx="963196" cy="1041154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  <a:latin typeface="YouandiModern HeadRegular" pitchFamily="18" charset="-127"/>
                <a:ea typeface="YouandiModern HeadRegular" pitchFamily="18" charset="-127"/>
              </a:rPr>
              <a:t>로그</a:t>
            </a:r>
            <a:r>
              <a:rPr lang="ko-KR" altLang="en-US" sz="1000" b="1" dirty="0">
                <a:solidFill>
                  <a:schemeClr val="bg1"/>
                </a:solidFill>
                <a:latin typeface="YouandiModern HeadRegular" pitchFamily="18" charset="-127"/>
                <a:ea typeface="YouandiModern HeadRegular" pitchFamily="18" charset="-127"/>
              </a:rPr>
              <a:t>인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3164353" y="3989840"/>
            <a:ext cx="92365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YouandiModern HeadRegular" pitchFamily="18" charset="-127"/>
                <a:ea typeface="YouandiModern HeadRegular" pitchFamily="18" charset="-127"/>
              </a:rPr>
              <a:t>□   아이디 저</a:t>
            </a:r>
            <a:r>
              <a:rPr lang="ko-KR" altLang="en-US" sz="800" dirty="0">
                <a:latin typeface="YouandiModern HeadRegular" pitchFamily="18" charset="-127"/>
                <a:ea typeface="YouandiModern HeadRegular" pitchFamily="18" charset="-127"/>
              </a:rPr>
              <a:t>장</a:t>
            </a:r>
            <a:endParaRPr lang="ko-KR" altLang="en-US" sz="800" dirty="0" smtClean="0">
              <a:latin typeface="YouandiModern HeadRegular" pitchFamily="18" charset="-127"/>
              <a:ea typeface="YouandiModern HeadRegular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11977" y="2348880"/>
            <a:ext cx="9000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latin typeface="YouandiModern HeadRegular" pitchFamily="18" charset="-127"/>
                <a:ea typeface="YouandiModern HeadRegular" pitchFamily="18" charset="-127"/>
              </a:rPr>
              <a:t>로그인</a:t>
            </a:r>
            <a:endParaRPr lang="en-US" altLang="ko-KR" sz="1000" b="1" dirty="0" smtClean="0">
              <a:latin typeface="YouandiModern HeadRegular" pitchFamily="18" charset="-127"/>
              <a:ea typeface="YouandiModern HeadRegular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8489" y="1199773"/>
            <a:ext cx="2288734" cy="446778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712725" y="1201318"/>
            <a:ext cx="4714188" cy="446778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978615" y="2909643"/>
            <a:ext cx="185737" cy="185738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900" b="1" dirty="0" smtClean="0">
                <a:solidFill>
                  <a:schemeClr val="bg1"/>
                </a:solidFill>
                <a:latin typeface="YouandiModern HeadRegular" pitchFamily="18" charset="-127"/>
                <a:ea typeface="YouandiModern HeadRegular" pitchFamily="18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YouandiModern HeadRegular" pitchFamily="18" charset="-127"/>
              <a:ea typeface="YouandiModern HeadRegular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978615" y="3488196"/>
            <a:ext cx="185737" cy="185738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900" b="1" dirty="0" smtClean="0">
                <a:solidFill>
                  <a:schemeClr val="bg1"/>
                </a:solidFill>
                <a:latin typeface="YouandiModern HeadRegular" pitchFamily="18" charset="-127"/>
                <a:ea typeface="YouandiModern HeadRegular" pitchFamily="18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YouandiModern HeadRegular" pitchFamily="18" charset="-127"/>
              <a:ea typeface="YouandiModern HeadRegular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978615" y="3999002"/>
            <a:ext cx="185737" cy="185738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YouandiModern HeadRegular" pitchFamily="18" charset="-127"/>
                <a:ea typeface="YouandiModern HeadRegular" pitchFamily="18" charset="-127"/>
              </a:rPr>
              <a:t>4</a:t>
            </a:r>
            <a:endParaRPr lang="ko-KR" altLang="en-US" sz="800" b="1" dirty="0">
              <a:solidFill>
                <a:schemeClr val="bg1"/>
              </a:solidFill>
              <a:latin typeface="YouandiModern HeadRegular" pitchFamily="18" charset="-127"/>
              <a:ea typeface="YouandiModern HeadRegular" pitchFamily="18" charset="-127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309942"/>
              </p:ext>
            </p:extLst>
          </p:nvPr>
        </p:nvGraphicFramePr>
        <p:xfrm>
          <a:off x="7751787" y="865287"/>
          <a:ext cx="2055788" cy="2422105"/>
        </p:xfrm>
        <a:graphic>
          <a:graphicData uri="http://schemas.openxmlformats.org/drawingml/2006/table">
            <a:tbl>
              <a:tblPr/>
              <a:tblGrid>
                <a:gridCol w="311573"/>
                <a:gridCol w="1744215"/>
              </a:tblGrid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8433">
                <a:tc gridSpan="2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800" b="1" dirty="0" smtClean="0">
                        <a:solidFill>
                          <a:srgbClr val="0000FF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타원 20"/>
          <p:cNvSpPr/>
          <p:nvPr/>
        </p:nvSpPr>
        <p:spPr>
          <a:xfrm>
            <a:off x="6219371" y="2764329"/>
            <a:ext cx="185737" cy="185738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900" b="1" dirty="0" smtClean="0">
                <a:solidFill>
                  <a:schemeClr val="bg1"/>
                </a:solidFill>
                <a:latin typeface="YouandiModern HeadRegular" pitchFamily="18" charset="-127"/>
                <a:ea typeface="YouandiModern HeadRegular" pitchFamily="18" charset="-127"/>
              </a:rPr>
              <a:t>5</a:t>
            </a:r>
            <a:endParaRPr lang="ko-KR" altLang="en-US" sz="900" b="1" dirty="0">
              <a:solidFill>
                <a:schemeClr val="bg1"/>
              </a:solidFill>
              <a:latin typeface="YouandiModern HeadRegular" pitchFamily="18" charset="-127"/>
              <a:ea typeface="YouandiModern HeadRegular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5828" y="6594590"/>
            <a:ext cx="7578000" cy="19854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footer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798611" y="4313820"/>
            <a:ext cx="1208946" cy="20138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800" b="1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3499702" y="4313820"/>
            <a:ext cx="1208946" cy="20138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</a:p>
        </p:txBody>
      </p:sp>
      <p:sp>
        <p:nvSpPr>
          <p:cNvPr id="33" name="타원 32"/>
          <p:cNvSpPr/>
          <p:nvPr/>
        </p:nvSpPr>
        <p:spPr>
          <a:xfrm>
            <a:off x="3338232" y="4199520"/>
            <a:ext cx="214072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618464" y="4199520"/>
            <a:ext cx="214072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28412" y="1444839"/>
            <a:ext cx="185737" cy="185738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23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HCS-Admin-00-1401</a:t>
            </a:r>
            <a:endParaRPr lang="ko-KR" altLang="en-US" dirty="0"/>
          </a:p>
        </p:txBody>
      </p:sp>
      <p:sp>
        <p:nvSpPr>
          <p:cNvPr id="34" name="텍스트 개체 틀 3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회원가입 신청 페이지 입니다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Home &gt; </a:t>
            </a:r>
            <a:r>
              <a:rPr lang="ko-KR" altLang="en-US" dirty="0" err="1" smtClean="0"/>
              <a:t>메인화면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altLang="ko-KR" dirty="0" smtClean="0"/>
              <a:t>Nia </a:t>
            </a:r>
            <a:r>
              <a:rPr lang="ko-KR" altLang="en-US" smtClean="0"/>
              <a:t>데이터거래사이트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smtClean="0"/>
              <a:t>주</a:t>
            </a:r>
            <a:r>
              <a:rPr lang="en-US" altLang="ko-KR" dirty="0" smtClean="0"/>
              <a:t>)</a:t>
            </a:r>
            <a:r>
              <a:rPr lang="ko-KR" altLang="en-US" smtClean="0"/>
              <a:t>지트레이스</a:t>
            </a:r>
            <a:endParaRPr lang="ko-KR" altLang="en-US" dirty="0"/>
          </a:p>
        </p:txBody>
      </p:sp>
      <p:sp>
        <p:nvSpPr>
          <p:cNvPr id="101" name="TextBox 100"/>
          <p:cNvSpPr txBox="1"/>
          <p:nvPr/>
        </p:nvSpPr>
        <p:spPr bwMode="auto">
          <a:xfrm>
            <a:off x="57119" y="1603158"/>
            <a:ext cx="87075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◆ 약관동의</a:t>
            </a:r>
          </a:p>
        </p:txBody>
      </p:sp>
      <p:grpSp>
        <p:nvGrpSpPr>
          <p:cNvPr id="102" name="그룹 101"/>
          <p:cNvGrpSpPr/>
          <p:nvPr/>
        </p:nvGrpSpPr>
        <p:grpSpPr>
          <a:xfrm>
            <a:off x="140515" y="1802604"/>
            <a:ext cx="7294605" cy="1076849"/>
            <a:chOff x="180975" y="2435277"/>
            <a:chExt cx="7294605" cy="1728818"/>
          </a:xfrm>
        </p:grpSpPr>
        <p:grpSp>
          <p:nvGrpSpPr>
            <p:cNvPr id="103" name="그룹 102"/>
            <p:cNvGrpSpPr/>
            <p:nvPr/>
          </p:nvGrpSpPr>
          <p:grpSpPr>
            <a:xfrm>
              <a:off x="180975" y="2482899"/>
              <a:ext cx="7269163" cy="1681196"/>
              <a:chOff x="180975" y="2593731"/>
              <a:chExt cx="7269163" cy="1681196"/>
            </a:xfrm>
          </p:grpSpPr>
          <p:sp>
            <p:nvSpPr>
              <p:cNvPr id="105" name="직사각형 104"/>
              <p:cNvSpPr/>
              <p:nvPr/>
            </p:nvSpPr>
            <p:spPr>
              <a:xfrm>
                <a:off x="180975" y="2593731"/>
                <a:ext cx="7269163" cy="16705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800" smtClean="0">
                  <a:solidFill>
                    <a:schemeClr val="bg2">
                      <a:lumMod val="75000"/>
                    </a:schemeClr>
                  </a:solidFill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>
                <a:off x="7240588" y="2595596"/>
                <a:ext cx="209550" cy="1679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800" smtClean="0">
                  <a:solidFill>
                    <a:schemeClr val="bg2">
                      <a:lumMod val="75000"/>
                    </a:schemeClr>
                  </a:solidFill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sp>
          <p:nvSpPr>
            <p:cNvPr id="104" name="TextBox 103"/>
            <p:cNvSpPr txBox="1"/>
            <p:nvPr/>
          </p:nvSpPr>
          <p:spPr bwMode="auto">
            <a:xfrm>
              <a:off x="7188322" y="2435277"/>
              <a:ext cx="287258" cy="1334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▲</a:t>
              </a:r>
              <a:endParaRPr lang="en-US" altLang="ko-KR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endPara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endParaRPr lang="en-US" altLang="ko-KR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endPara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endParaRPr lang="en-US" altLang="ko-KR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lang="ko-KR" altLang="ko-KR" sz="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▼</a:t>
              </a:r>
              <a:endPara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07" name="TextBox 106"/>
          <p:cNvSpPr txBox="1"/>
          <p:nvPr/>
        </p:nvSpPr>
        <p:spPr bwMode="auto">
          <a:xfrm>
            <a:off x="35748" y="2844864"/>
            <a:ext cx="223811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□ 위의 회원가입 이용자 약관에 동의합니다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8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14" name="직선 연결선 113"/>
          <p:cNvCxnSpPr/>
          <p:nvPr/>
        </p:nvCxnSpPr>
        <p:spPr bwMode="auto">
          <a:xfrm>
            <a:off x="140515" y="1178727"/>
            <a:ext cx="7269163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7" name="직사각형 116"/>
          <p:cNvSpPr/>
          <p:nvPr/>
        </p:nvSpPr>
        <p:spPr>
          <a:xfrm>
            <a:off x="140515" y="1013437"/>
            <a:ext cx="7269163" cy="441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2783315" y="2407491"/>
            <a:ext cx="1789272" cy="215444"/>
          </a:xfrm>
          <a:prstGeom prst="rect">
            <a:avLst/>
          </a:prstGeom>
          <a:solidFill>
            <a:schemeClr val="bg2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회원가입 이용 약관 내용 정리 요청</a:t>
            </a:r>
            <a:endParaRPr lang="ko-KR" altLang="en-US" sz="800" dirty="0"/>
          </a:p>
        </p:txBody>
      </p:sp>
      <p:grpSp>
        <p:nvGrpSpPr>
          <p:cNvPr id="48" name="그룹 47"/>
          <p:cNvGrpSpPr/>
          <p:nvPr/>
        </p:nvGrpSpPr>
        <p:grpSpPr>
          <a:xfrm>
            <a:off x="138039" y="3207547"/>
            <a:ext cx="7294605" cy="1069921"/>
            <a:chOff x="180975" y="2435277"/>
            <a:chExt cx="7294605" cy="1728818"/>
          </a:xfrm>
        </p:grpSpPr>
        <p:grpSp>
          <p:nvGrpSpPr>
            <p:cNvPr id="49" name="그룹 48"/>
            <p:cNvGrpSpPr/>
            <p:nvPr/>
          </p:nvGrpSpPr>
          <p:grpSpPr>
            <a:xfrm>
              <a:off x="180975" y="2482899"/>
              <a:ext cx="7269163" cy="1681196"/>
              <a:chOff x="180975" y="2593731"/>
              <a:chExt cx="7269163" cy="1681196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180975" y="2593731"/>
                <a:ext cx="7269163" cy="16705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800" smtClean="0">
                  <a:solidFill>
                    <a:schemeClr val="bg2">
                      <a:lumMod val="75000"/>
                    </a:schemeClr>
                  </a:solidFill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7240588" y="2595596"/>
                <a:ext cx="209550" cy="1679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800" smtClean="0">
                  <a:solidFill>
                    <a:schemeClr val="bg2">
                      <a:lumMod val="75000"/>
                    </a:schemeClr>
                  </a:solidFill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sp>
          <p:nvSpPr>
            <p:cNvPr id="50" name="TextBox 49"/>
            <p:cNvSpPr txBox="1"/>
            <p:nvPr/>
          </p:nvSpPr>
          <p:spPr bwMode="auto">
            <a:xfrm>
              <a:off x="7188322" y="2435277"/>
              <a:ext cx="287258" cy="13427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▲</a:t>
              </a:r>
              <a:endParaRPr lang="en-US" altLang="ko-KR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endPara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endParaRPr lang="en-US" altLang="ko-KR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endPara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endParaRPr lang="en-US" altLang="ko-KR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lang="ko-KR" altLang="ko-KR" sz="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▼</a:t>
              </a:r>
              <a:endPara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53" name="TextBox 52"/>
          <p:cNvSpPr txBox="1"/>
          <p:nvPr/>
        </p:nvSpPr>
        <p:spPr bwMode="auto">
          <a:xfrm>
            <a:off x="33272" y="4249807"/>
            <a:ext cx="181972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□ 개인정보취급방침에 동의합니다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8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75809" y="3677072"/>
            <a:ext cx="2198038" cy="215444"/>
          </a:xfrm>
          <a:prstGeom prst="rect">
            <a:avLst/>
          </a:prstGeom>
          <a:solidFill>
            <a:schemeClr val="bg2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개인 정보 수집 및 이용동이  약관 정리 요청</a:t>
            </a:r>
            <a:endParaRPr lang="ko-KR" altLang="en-US" sz="800" dirty="0"/>
          </a:p>
        </p:txBody>
      </p:sp>
      <p:sp>
        <p:nvSpPr>
          <p:cNvPr id="63" name="직사각형 62"/>
          <p:cNvSpPr/>
          <p:nvPr/>
        </p:nvSpPr>
        <p:spPr>
          <a:xfrm>
            <a:off x="3258766" y="5415878"/>
            <a:ext cx="985466" cy="2632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 </a:t>
            </a:r>
          </a:p>
        </p:txBody>
      </p:sp>
      <p:sp>
        <p:nvSpPr>
          <p:cNvPr id="64" name="TextBox 63"/>
          <p:cNvSpPr txBox="1"/>
          <p:nvPr/>
        </p:nvSpPr>
        <p:spPr bwMode="auto">
          <a:xfrm>
            <a:off x="111028" y="4583695"/>
            <a:ext cx="145103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□ 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전체 약관에 동의합니다</a:t>
            </a:r>
            <a:r>
              <a:rPr lang="en-US" altLang="ko-KR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5" name="TextBox 64"/>
          <p:cNvSpPr txBox="1"/>
          <p:nvPr/>
        </p:nvSpPr>
        <p:spPr bwMode="auto">
          <a:xfrm>
            <a:off x="4538164" y="5221478"/>
            <a:ext cx="194476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● </a:t>
            </a:r>
            <a:r>
              <a:rPr lang="ko-KR" altLang="en-US" sz="800" b="1" dirty="0" smtClean="0">
                <a:latin typeface="맑은 고딕" pitchFamily="50" charset="-127"/>
                <a:ea typeface="맑은 고딕" pitchFamily="50" charset="-127"/>
              </a:rPr>
              <a:t>약관동의 없이 다음을 선택 할 </a:t>
            </a:r>
            <a:r>
              <a:rPr lang="ko-KR" altLang="en-US" sz="800" b="1" dirty="0">
                <a:latin typeface="맑은 고딕" pitchFamily="50" charset="-127"/>
                <a:ea typeface="맑은 고딕" pitchFamily="50" charset="-127"/>
              </a:rPr>
              <a:t>경우</a:t>
            </a:r>
            <a:endParaRPr lang="ko-KR" altLang="en-US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4622564" y="5454531"/>
            <a:ext cx="2762250" cy="902048"/>
            <a:chOff x="4214018" y="2652127"/>
            <a:chExt cx="2762250" cy="902048"/>
          </a:xfrm>
        </p:grpSpPr>
        <p:sp>
          <p:nvSpPr>
            <p:cNvPr id="67" name="직사각형 66"/>
            <p:cNvSpPr/>
            <p:nvPr/>
          </p:nvSpPr>
          <p:spPr>
            <a:xfrm>
              <a:off x="4214018" y="2652132"/>
              <a:ext cx="2762250" cy="9020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3676BD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ko-KR" altLang="en-US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68" name="TextBox 67"/>
            <p:cNvSpPr txBox="1"/>
            <p:nvPr/>
          </p:nvSpPr>
          <p:spPr bwMode="auto">
            <a:xfrm>
              <a:off x="4242366" y="2655074"/>
              <a:ext cx="1050288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&gt; </a:t>
              </a:r>
              <a:r>
                <a:rPr lang="ko-KR" altLang="en-US" sz="800" b="1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웹페이지</a:t>
              </a:r>
              <a:r>
                <a:rPr lang="ko-KR" altLang="en-US" sz="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메시지</a:t>
              </a: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6685622" y="2652127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rgbClr val="292929"/>
                  </a:solidFill>
                  <a:sym typeface="Wingdings" pitchFamily="2" charset="2"/>
                </a:rPr>
                <a:t></a:t>
              </a:r>
              <a:endParaRPr lang="ko-KR" altLang="en-US" sz="800" dirty="0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4342512" y="2924006"/>
              <a:ext cx="2523898" cy="4073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 anchor="ctr">
              <a:noAutofit/>
            </a:bodyPr>
            <a:lstStyle/>
            <a:p>
              <a:pPr lvl="0" defTabSz="957263">
                <a:spcBef>
                  <a:spcPct val="20000"/>
                </a:spcBef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“OOOOOOOOO”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은 반드시 동의하셔야 하는 필수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약관입니다</a:t>
              </a:r>
              <a:endParaRPr lang="en-US" altLang="ko-KR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1" name="Rectangle 309"/>
            <p:cNvSpPr>
              <a:spLocks noChangeArrowheads="1"/>
            </p:cNvSpPr>
            <p:nvPr/>
          </p:nvSpPr>
          <p:spPr bwMode="auto">
            <a:xfrm>
              <a:off x="6499605" y="3361511"/>
              <a:ext cx="357374" cy="130175"/>
            </a:xfrm>
            <a:prstGeom prst="rect">
              <a:avLst/>
            </a:prstGeom>
            <a:noFill/>
            <a:ln w="6350" algn="ctr">
              <a:solidFill>
                <a:schemeClr val="folHlink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/>
              <a:r>
                <a:rPr lang="ko-KR" altLang="en-US" sz="800" b="0" dirty="0" smtClean="0">
                  <a:latin typeface="맑은 고딕" pitchFamily="50" charset="-127"/>
                  <a:ea typeface="맑은 고딕" pitchFamily="50" charset="-127"/>
                </a:rPr>
                <a:t>확인</a:t>
              </a:r>
              <a:endParaRPr lang="ko-KR" altLang="ko-KR" sz="800" b="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55" name="TextBox 54"/>
          <p:cNvSpPr txBox="1"/>
          <p:nvPr/>
        </p:nvSpPr>
        <p:spPr bwMode="auto">
          <a:xfrm>
            <a:off x="6027379" y="1118629"/>
            <a:ext cx="78739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가입 완료 </a:t>
            </a:r>
          </a:p>
        </p:txBody>
      </p:sp>
      <p:sp>
        <p:nvSpPr>
          <p:cNvPr id="56" name="TextBox 55"/>
          <p:cNvSpPr txBox="1"/>
          <p:nvPr/>
        </p:nvSpPr>
        <p:spPr bwMode="auto">
          <a:xfrm>
            <a:off x="1814166" y="1057073"/>
            <a:ext cx="3513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endParaRPr lang="ko-KR" altLang="en-US" sz="1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39" y="1051239"/>
            <a:ext cx="3905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567" y="1082907"/>
            <a:ext cx="307364" cy="316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TextBox 58"/>
          <p:cNvSpPr txBox="1"/>
          <p:nvPr/>
        </p:nvSpPr>
        <p:spPr bwMode="auto">
          <a:xfrm>
            <a:off x="753014" y="1118629"/>
            <a:ext cx="69762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약관동의</a:t>
            </a:r>
          </a:p>
        </p:txBody>
      </p:sp>
      <p:sp>
        <p:nvSpPr>
          <p:cNvPr id="60" name="TextBox 59"/>
          <p:cNvSpPr txBox="1"/>
          <p:nvPr/>
        </p:nvSpPr>
        <p:spPr bwMode="auto">
          <a:xfrm>
            <a:off x="3234186" y="1151960"/>
            <a:ext cx="104387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회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원</a:t>
            </a:r>
            <a:r>
              <a:rPr lang="ko-KR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정보 입력</a:t>
            </a:r>
          </a:p>
        </p:txBody>
      </p: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069" y="1066879"/>
            <a:ext cx="341592" cy="351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61"/>
          <p:cNvSpPr txBox="1"/>
          <p:nvPr/>
        </p:nvSpPr>
        <p:spPr bwMode="auto">
          <a:xfrm>
            <a:off x="4641587" y="1058065"/>
            <a:ext cx="3513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endParaRPr lang="ko-KR" altLang="en-US" sz="1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141661" y="1040732"/>
            <a:ext cx="1672505" cy="381000"/>
          </a:xfrm>
          <a:prstGeom prst="round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90364" y="656692"/>
            <a:ext cx="7578000" cy="27675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  <a:latin typeface="+mn-ea"/>
              </a:rPr>
              <a:t>GNB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5828" y="6594590"/>
            <a:ext cx="7578000" cy="19854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footer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7174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직사각형 118"/>
          <p:cNvSpPr/>
          <p:nvPr/>
        </p:nvSpPr>
        <p:spPr>
          <a:xfrm>
            <a:off x="85828" y="6594590"/>
            <a:ext cx="7578000" cy="19854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footer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HCS-Admin-00-1402</a:t>
            </a:r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홈 </a:t>
            </a:r>
            <a:r>
              <a:rPr lang="en-US" altLang="ko-KR" dirty="0"/>
              <a:t>&gt; </a:t>
            </a:r>
            <a:r>
              <a:rPr lang="ko-KR" altLang="en-US" dirty="0"/>
              <a:t>회원 가입 </a:t>
            </a:r>
            <a:r>
              <a:rPr lang="en-US" altLang="ko-KR" dirty="0"/>
              <a:t>&gt; </a:t>
            </a:r>
            <a:r>
              <a:rPr lang="ko-KR" altLang="en-US" dirty="0" smtClean="0"/>
              <a:t>회원 정보 입력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Home &gt; </a:t>
            </a:r>
            <a:r>
              <a:rPr lang="ko-KR" altLang="en-US" dirty="0" err="1"/>
              <a:t>메인화면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회원가입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altLang="ko-KR" dirty="0" smtClean="0"/>
              <a:t>Nia </a:t>
            </a:r>
            <a:r>
              <a:rPr lang="ko-KR" altLang="en-US" smtClean="0"/>
              <a:t>데이터거래사이트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32089" y="80926"/>
            <a:ext cx="1071001" cy="166724"/>
          </a:xfrm>
        </p:spPr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smtClean="0"/>
              <a:t>주</a:t>
            </a:r>
            <a:r>
              <a:rPr lang="en-US" altLang="ko-KR" dirty="0" smtClean="0"/>
              <a:t>)</a:t>
            </a:r>
            <a:r>
              <a:rPr lang="ko-KR" altLang="en-US" smtClean="0"/>
              <a:t>지트레이스</a:t>
            </a:r>
            <a:endParaRPr lang="ko-KR" altLang="en-US" dirty="0"/>
          </a:p>
        </p:txBody>
      </p:sp>
      <p:graphicFrame>
        <p:nvGraphicFramePr>
          <p:cNvPr id="9" name="Group 2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33163"/>
              </p:ext>
            </p:extLst>
          </p:nvPr>
        </p:nvGraphicFramePr>
        <p:xfrm>
          <a:off x="7741577" y="875453"/>
          <a:ext cx="2069174" cy="1551360"/>
        </p:xfrm>
        <a:graphic>
          <a:graphicData uri="http://schemas.openxmlformats.org/drawingml/2006/table">
            <a:tbl>
              <a:tblPr/>
              <a:tblGrid>
                <a:gridCol w="352221"/>
                <a:gridCol w="1716953"/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  <a:endParaRPr kumimoji="1" lang="ko-KR" altLang="en-US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T="36000" marB="36000" anchor="ctr" horzOverflow="overflow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20" name="직선 연결선 19"/>
          <p:cNvCxnSpPr/>
          <p:nvPr/>
        </p:nvCxnSpPr>
        <p:spPr bwMode="auto">
          <a:xfrm>
            <a:off x="140515" y="1178727"/>
            <a:ext cx="7269163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직사각형 21"/>
          <p:cNvSpPr/>
          <p:nvPr/>
        </p:nvSpPr>
        <p:spPr>
          <a:xfrm>
            <a:off x="140515" y="1013437"/>
            <a:ext cx="7269163" cy="441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 bwMode="auto">
          <a:xfrm>
            <a:off x="203058" y="1534375"/>
            <a:ext cx="101341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◆ 회원정보 입력 </a:t>
            </a:r>
          </a:p>
        </p:txBody>
      </p:sp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286027"/>
              </p:ext>
            </p:extLst>
          </p:nvPr>
        </p:nvGraphicFramePr>
        <p:xfrm>
          <a:off x="231358" y="2024068"/>
          <a:ext cx="7104928" cy="3163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601"/>
                <a:gridCol w="5874327"/>
              </a:tblGrid>
              <a:tr h="2572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회사명</a:t>
                      </a:r>
                      <a:endParaRPr lang="ko-KR" altLang="en-US" sz="8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  <a:endParaRPr lang="ko-KR" altLang="en-US" sz="8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확인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smtClean="0">
                          <a:latin typeface="맑은 고딕" panose="020B0503020000020004" pitchFamily="50" charset="-127"/>
                          <a:ea typeface="+mn-ea"/>
                        </a:rPr>
                        <a:t>휴대전화</a:t>
                      </a: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+mn-ea"/>
                        </a:rPr>
                        <a:t>집 전화</a:t>
                      </a: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394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주소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97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+mn-ea"/>
                        </a:rPr>
                        <a:t>메일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800" smtClean="0">
                          <a:latin typeface="맑은 고딕" panose="020B0503020000020004" pitchFamily="50" charset="-127"/>
                          <a:ea typeface="+mn-ea"/>
                        </a:rPr>
                        <a:t>정보 수신 </a:t>
                      </a:r>
                      <a:endParaRPr lang="ko-KR" altLang="en-US" sz="800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97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+mn-ea"/>
                        </a:rPr>
                        <a:t>SMS </a:t>
                      </a:r>
                      <a:r>
                        <a:rPr lang="ko-KR" altLang="en-US" sz="800" smtClean="0">
                          <a:latin typeface="맑은 고딕" panose="020B0503020000020004" pitchFamily="50" charset="-127"/>
                          <a:ea typeface="+mn-ea"/>
                        </a:rPr>
                        <a:t>정보 수신</a:t>
                      </a:r>
                      <a:endParaRPr lang="ko-KR" altLang="en-US" sz="800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8" name="직사각형 67"/>
          <p:cNvSpPr/>
          <p:nvPr/>
        </p:nvSpPr>
        <p:spPr>
          <a:xfrm>
            <a:off x="1566933" y="2824537"/>
            <a:ext cx="2016370" cy="15905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1566933" y="3085844"/>
            <a:ext cx="2016370" cy="15905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3641527" y="2810701"/>
            <a:ext cx="245003" cy="1811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lIns="0" rtlCol="0" anchor="ctr">
            <a:noAutofit/>
          </a:bodyPr>
          <a:lstStyle/>
          <a:p>
            <a:pPr algn="ctr"/>
            <a:r>
              <a:rPr lang="en-US" altLang="ko-KR" sz="800" dirty="0" smtClean="0">
                <a:latin typeface="맑은 고딕" pitchFamily="50" charset="-127"/>
                <a:ea typeface="맑은 고딕" pitchFamily="50" charset="-127"/>
              </a:rPr>
              <a:t>  ?</a:t>
            </a:r>
            <a:endParaRPr lang="ko-KR" altLang="en-US" sz="8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1566933" y="3342265"/>
            <a:ext cx="1639766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</a:rPr>
              <a:t>010-1111-2222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3821299" y="2759467"/>
            <a:ext cx="595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8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사용가능</a:t>
            </a:r>
            <a:endParaRPr lang="en-US" altLang="ko-KR" sz="800" b="1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7413918" y="3289116"/>
            <a:ext cx="2389414" cy="567674"/>
          </a:xfrm>
          <a:prstGeom prst="rect">
            <a:avLst/>
          </a:prstGeom>
          <a:solidFill>
            <a:schemeClr val="bg1"/>
          </a:solidFill>
          <a:ln w="19050">
            <a:solidFill>
              <a:srgbClr val="3676BD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 bwMode="auto">
          <a:xfrm>
            <a:off x="7404480" y="3267053"/>
            <a:ext cx="2398851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 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필수조건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5725" indent="-8572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 이상의 영문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숫자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특수문자를 혼용해서 사용해야 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5725" indent="-8572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사원번호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전화번호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휴대폰 번호가 포함된 비밀번호는</a:t>
            </a:r>
            <a:endParaRPr lang="en-US" altLang="ko-KR" sz="8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5725" indent="-85725">
              <a:lnSpc>
                <a:spcPct val="150000"/>
              </a:lnSpc>
            </a:pP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사용할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없습니다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656529" y="3038460"/>
            <a:ext cx="150233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000" b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 sz="800" dirty="0" smtClean="0">
                <a:solidFill>
                  <a:srgbClr val="C00000"/>
                </a:solidFill>
              </a:rPr>
              <a:t>(</a:t>
            </a:r>
            <a:r>
              <a:rPr lang="ko-KR" altLang="en-US" sz="800" dirty="0" smtClean="0">
                <a:solidFill>
                  <a:srgbClr val="C00000"/>
                </a:solidFill>
              </a:rPr>
              <a:t>사용불가 </a:t>
            </a:r>
            <a:r>
              <a:rPr lang="en-US" altLang="ko-KR" sz="800" dirty="0" smtClean="0">
                <a:solidFill>
                  <a:srgbClr val="C00000"/>
                </a:solidFill>
              </a:rPr>
              <a:t>- </a:t>
            </a:r>
            <a:r>
              <a:rPr lang="ko-KR" altLang="en-US" sz="800" dirty="0" err="1" smtClean="0">
                <a:solidFill>
                  <a:srgbClr val="C00000"/>
                </a:solidFill>
              </a:rPr>
              <a:t>순차적숫자나열</a:t>
            </a:r>
            <a:r>
              <a:rPr lang="en-US" altLang="ko-KR" sz="800" dirty="0" smtClean="0">
                <a:solidFill>
                  <a:srgbClr val="C00000"/>
                </a:solidFill>
              </a:rPr>
              <a:t>)</a:t>
            </a:r>
            <a:endParaRPr lang="en-US" altLang="ko-KR" sz="800" dirty="0">
              <a:solidFill>
                <a:srgbClr val="C00000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7370289" y="3123114"/>
            <a:ext cx="276037" cy="2031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lnSpc>
                <a:spcPct val="90000"/>
              </a:lnSpc>
              <a:spcBef>
                <a:spcPct val="20000"/>
              </a:spcBef>
            </a:pPr>
            <a:r>
              <a:rPr lang="en-US" altLang="ko-KR" sz="800" dirty="0">
                <a:sym typeface="Wingdings" pitchFamily="2" charset="2"/>
              </a:rPr>
              <a:t></a:t>
            </a:r>
          </a:p>
        </p:txBody>
      </p:sp>
      <p:sp>
        <p:nvSpPr>
          <p:cNvPr id="94" name="직사각형 93"/>
          <p:cNvSpPr/>
          <p:nvPr/>
        </p:nvSpPr>
        <p:spPr>
          <a:xfrm>
            <a:off x="3668400" y="2295955"/>
            <a:ext cx="1086826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중복 체크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574931" y="2560151"/>
            <a:ext cx="2002190" cy="1600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r>
              <a:rPr lang="ko-KR" altLang="en-US" sz="800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이용자명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1570726" y="2305753"/>
            <a:ext cx="987414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 bwMode="auto">
          <a:xfrm>
            <a:off x="2487620" y="2283258"/>
            <a:ext cx="22430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@</a:t>
            </a:r>
            <a:endParaRPr lang="ko-KR" altLang="en-US" sz="8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2698962" y="2305754"/>
            <a:ext cx="884341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</a:rPr>
              <a:t>naver.com ▼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 bwMode="auto">
          <a:xfrm>
            <a:off x="172790" y="1772816"/>
            <a:ext cx="73770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기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본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정보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4920137" y="5213902"/>
            <a:ext cx="1371730" cy="2632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완료</a:t>
            </a:r>
          </a:p>
        </p:txBody>
      </p:sp>
      <p:sp>
        <p:nvSpPr>
          <p:cNvPr id="73" name="TextBox 72"/>
          <p:cNvSpPr txBox="1"/>
          <p:nvPr/>
        </p:nvSpPr>
        <p:spPr bwMode="auto">
          <a:xfrm>
            <a:off x="4485654" y="5463784"/>
            <a:ext cx="187904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● 각 항목에 대해서 맞지 않는 경우 </a:t>
            </a:r>
          </a:p>
        </p:txBody>
      </p:sp>
      <p:grpSp>
        <p:nvGrpSpPr>
          <p:cNvPr id="77" name="그룹 76"/>
          <p:cNvGrpSpPr/>
          <p:nvPr/>
        </p:nvGrpSpPr>
        <p:grpSpPr>
          <a:xfrm>
            <a:off x="4598629" y="5658742"/>
            <a:ext cx="2762250" cy="902043"/>
            <a:chOff x="4214018" y="2642607"/>
            <a:chExt cx="2762250" cy="902043"/>
          </a:xfrm>
        </p:grpSpPr>
        <p:sp>
          <p:nvSpPr>
            <p:cNvPr id="82" name="직사각형 81"/>
            <p:cNvSpPr/>
            <p:nvPr/>
          </p:nvSpPr>
          <p:spPr>
            <a:xfrm>
              <a:off x="4214018" y="2642607"/>
              <a:ext cx="2762250" cy="9020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3676BD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ko-KR" altLang="en-US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84" name="TextBox 83"/>
            <p:cNvSpPr txBox="1"/>
            <p:nvPr/>
          </p:nvSpPr>
          <p:spPr bwMode="auto">
            <a:xfrm>
              <a:off x="4242366" y="2655074"/>
              <a:ext cx="1050288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&gt; </a:t>
              </a:r>
              <a:r>
                <a:rPr lang="ko-KR" altLang="en-US" sz="800" b="1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웹페이지</a:t>
              </a:r>
              <a:r>
                <a:rPr lang="ko-KR" altLang="en-US" sz="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메시지</a:t>
              </a: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6685622" y="2652127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rgbClr val="292929"/>
                  </a:solidFill>
                  <a:sym typeface="Wingdings" pitchFamily="2" charset="2"/>
                </a:rPr>
                <a:t></a:t>
              </a:r>
              <a:endParaRPr lang="ko-KR" altLang="en-US" sz="800" dirty="0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4342512" y="2924006"/>
              <a:ext cx="2523898" cy="4073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 anchor="ctr">
              <a:noAutofit/>
            </a:bodyPr>
            <a:lstStyle/>
            <a:p>
              <a:pPr lvl="0" defTabSz="957263">
                <a:spcBef>
                  <a:spcPct val="20000"/>
                </a:spcBef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“OOOOOOOOO”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은 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XXXX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하셔야 합니다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endParaRPr lang="en-US" altLang="ko-KR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3" name="Rectangle 309"/>
            <p:cNvSpPr>
              <a:spLocks noChangeArrowheads="1"/>
            </p:cNvSpPr>
            <p:nvPr/>
          </p:nvSpPr>
          <p:spPr bwMode="auto">
            <a:xfrm>
              <a:off x="6499605" y="3361511"/>
              <a:ext cx="357374" cy="130175"/>
            </a:xfrm>
            <a:prstGeom prst="rect">
              <a:avLst/>
            </a:prstGeom>
            <a:noFill/>
            <a:ln w="6350" algn="ctr">
              <a:solidFill>
                <a:schemeClr val="folHlink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/>
              <a:r>
                <a:rPr lang="ko-KR" altLang="en-US" sz="800" b="0" dirty="0" smtClean="0">
                  <a:latin typeface="맑은 고딕" pitchFamily="50" charset="-127"/>
                  <a:ea typeface="맑은 고딕" pitchFamily="50" charset="-127"/>
                </a:rPr>
                <a:t>확인</a:t>
              </a:r>
              <a:endParaRPr lang="ko-KR" altLang="ko-KR" sz="800" b="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452105" y="5713918"/>
            <a:ext cx="236635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XXXX </a:t>
            </a:r>
          </a:p>
          <a:p>
            <a:pPr marL="228600" indent="-228600">
              <a:buAutoNum type="arabicParenR"/>
            </a:pPr>
            <a:r>
              <a:rPr lang="ko-KR" altLang="en-US" sz="800" dirty="0" smtClean="0"/>
              <a:t>아이디는 중복 체크를 하셔야 합니다</a:t>
            </a:r>
            <a:r>
              <a:rPr lang="en-US" altLang="ko-KR" sz="800" dirty="0" smtClean="0"/>
              <a:t>. </a:t>
            </a:r>
          </a:p>
          <a:p>
            <a:pPr marL="228600" indent="-228600">
              <a:buAutoNum type="arabicParenR"/>
            </a:pPr>
            <a:r>
              <a:rPr lang="ko-KR" altLang="en-US" sz="800" dirty="0" smtClean="0"/>
              <a:t>비밀번호를 확인을 하여 주시기 바랍니다</a:t>
            </a:r>
            <a:r>
              <a:rPr lang="en-US" altLang="ko-KR" sz="800" dirty="0" smtClean="0"/>
              <a:t>. </a:t>
            </a:r>
          </a:p>
          <a:p>
            <a:pPr marL="228600" indent="-228600">
              <a:buAutoNum type="arabicParenR"/>
            </a:pPr>
            <a:r>
              <a:rPr lang="ko-KR" altLang="en-US" sz="800" dirty="0" smtClean="0"/>
              <a:t>휴대폰 번호가 입력 되어야 합니다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100" name="TextBox 99"/>
          <p:cNvSpPr txBox="1"/>
          <p:nvPr/>
        </p:nvSpPr>
        <p:spPr bwMode="auto">
          <a:xfrm>
            <a:off x="6027379" y="1118629"/>
            <a:ext cx="8370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회원가입 확인</a:t>
            </a:r>
          </a:p>
        </p:txBody>
      </p:sp>
      <p:sp>
        <p:nvSpPr>
          <p:cNvPr id="101" name="TextBox 100"/>
          <p:cNvSpPr txBox="1"/>
          <p:nvPr/>
        </p:nvSpPr>
        <p:spPr bwMode="auto">
          <a:xfrm>
            <a:off x="1814166" y="1057073"/>
            <a:ext cx="2584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endParaRPr lang="ko-KR" altLang="en-US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39" y="1051239"/>
            <a:ext cx="3905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567" y="1082907"/>
            <a:ext cx="307364" cy="316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TextBox 103"/>
          <p:cNvSpPr txBox="1"/>
          <p:nvPr/>
        </p:nvSpPr>
        <p:spPr bwMode="auto">
          <a:xfrm>
            <a:off x="804310" y="1118629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약관동의</a:t>
            </a:r>
          </a:p>
        </p:txBody>
      </p:sp>
      <p:sp>
        <p:nvSpPr>
          <p:cNvPr id="105" name="TextBox 104"/>
          <p:cNvSpPr txBox="1"/>
          <p:nvPr/>
        </p:nvSpPr>
        <p:spPr bwMode="auto">
          <a:xfrm>
            <a:off x="3234186" y="1151960"/>
            <a:ext cx="87395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회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원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정보 입력</a:t>
            </a:r>
          </a:p>
        </p:txBody>
      </p:sp>
      <p:pic>
        <p:nvPicPr>
          <p:cNvPr id="1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069" y="1066879"/>
            <a:ext cx="341592" cy="351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" name="TextBox 106"/>
          <p:cNvSpPr txBox="1"/>
          <p:nvPr/>
        </p:nvSpPr>
        <p:spPr bwMode="auto">
          <a:xfrm>
            <a:off x="4641587" y="1058065"/>
            <a:ext cx="2584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endParaRPr lang="ko-KR" altLang="en-US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2490697" y="1061899"/>
            <a:ext cx="2057400" cy="381000"/>
          </a:xfrm>
          <a:prstGeom prst="round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114" name="타원 113"/>
          <p:cNvSpPr/>
          <p:nvPr/>
        </p:nvSpPr>
        <p:spPr>
          <a:xfrm>
            <a:off x="3532080" y="2132856"/>
            <a:ext cx="214072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497949" y="2667492"/>
            <a:ext cx="214072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4766270" y="5089878"/>
            <a:ext cx="214072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90364" y="656692"/>
            <a:ext cx="7578000" cy="27675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smtClean="0">
                <a:solidFill>
                  <a:schemeClr val="tx1"/>
                </a:solidFill>
                <a:latin typeface="+mn-ea"/>
              </a:rPr>
              <a:t>GNB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43950" y="2269208"/>
            <a:ext cx="10038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 smtClean="0">
                <a:solidFill>
                  <a:schemeClr val="accent6"/>
                </a:solidFill>
              </a:rPr>
              <a:t>가입후</a:t>
            </a:r>
            <a:r>
              <a:rPr lang="ko-KR" altLang="en-US" sz="800" b="1" dirty="0" smtClean="0">
                <a:solidFill>
                  <a:schemeClr val="accent6"/>
                </a:solidFill>
              </a:rPr>
              <a:t> 변경 불가 </a:t>
            </a:r>
            <a:endParaRPr lang="ko-KR" altLang="en-US" sz="800" b="1" dirty="0">
              <a:solidFill>
                <a:schemeClr val="accent6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 bwMode="auto">
          <a:xfrm>
            <a:off x="1504202" y="4631917"/>
            <a:ext cx="113204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○ 예       ○ 아니오</a:t>
            </a:r>
          </a:p>
        </p:txBody>
      </p:sp>
      <p:sp>
        <p:nvSpPr>
          <p:cNvPr id="122" name="TextBox 121"/>
          <p:cNvSpPr txBox="1"/>
          <p:nvPr/>
        </p:nvSpPr>
        <p:spPr bwMode="auto">
          <a:xfrm>
            <a:off x="1504202" y="4890862"/>
            <a:ext cx="113204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○ 예       ○ 아니오</a:t>
            </a:r>
          </a:p>
        </p:txBody>
      </p:sp>
      <p:sp>
        <p:nvSpPr>
          <p:cNvPr id="123" name="직사각형 122"/>
          <p:cNvSpPr/>
          <p:nvPr/>
        </p:nvSpPr>
        <p:spPr>
          <a:xfrm>
            <a:off x="6330262" y="5213902"/>
            <a:ext cx="985466" cy="26323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재작성</a:t>
            </a:r>
            <a:endParaRPr lang="ko-KR" altLang="en-US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3679444" y="3869028"/>
            <a:ext cx="1086826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우편 번호 검색</a:t>
            </a:r>
          </a:p>
        </p:txBody>
      </p:sp>
      <p:sp>
        <p:nvSpPr>
          <p:cNvPr id="125" name="직사각형 124"/>
          <p:cNvSpPr/>
          <p:nvPr/>
        </p:nvSpPr>
        <p:spPr>
          <a:xfrm>
            <a:off x="1566934" y="3879685"/>
            <a:ext cx="2016370" cy="15905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1566933" y="4125870"/>
            <a:ext cx="4487375" cy="15905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1566933" y="4342747"/>
            <a:ext cx="4487375" cy="15905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1581769" y="3583677"/>
            <a:ext cx="1639766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</a:rPr>
              <a:t>010-1111-2222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29" name="타원 128"/>
          <p:cNvSpPr/>
          <p:nvPr/>
        </p:nvSpPr>
        <p:spPr>
          <a:xfrm>
            <a:off x="3549956" y="3728480"/>
            <a:ext cx="214072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579352" y="2055587"/>
            <a:ext cx="987414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641857" y="2063042"/>
            <a:ext cx="1086826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</p:spTree>
    <p:extLst>
      <p:ext uri="{BB962C8B-B14F-4D97-AF65-F5344CB8AC3E}">
        <p14:creationId xmlns:p14="http://schemas.microsoft.com/office/powerpoint/2010/main" val="300541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HCS-Admin-00-1403</a:t>
            </a:r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회원 가입 완료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Home &gt; </a:t>
            </a:r>
            <a:r>
              <a:rPr lang="ko-KR" altLang="en-US" dirty="0" err="1"/>
              <a:t>메인화면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smtClean="0"/>
              <a:t>회원가입 완료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4"/>
          </p:nvPr>
        </p:nvSpPr>
        <p:spPr>
          <a:xfrm>
            <a:off x="5332089" y="80926"/>
            <a:ext cx="1071001" cy="185774"/>
          </a:xfrm>
        </p:spPr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smtClean="0"/>
              <a:t>주</a:t>
            </a:r>
            <a:r>
              <a:rPr lang="en-US" altLang="ko-KR" dirty="0" smtClean="0"/>
              <a:t>)</a:t>
            </a:r>
            <a:r>
              <a:rPr lang="ko-KR" altLang="en-US" smtClean="0"/>
              <a:t>지트레이스</a:t>
            </a:r>
            <a:endParaRPr lang="ko-KR" altLang="en-US" dirty="0"/>
          </a:p>
        </p:txBody>
      </p:sp>
      <p:cxnSp>
        <p:nvCxnSpPr>
          <p:cNvPr id="20" name="직선 연결선 19"/>
          <p:cNvCxnSpPr/>
          <p:nvPr/>
        </p:nvCxnSpPr>
        <p:spPr bwMode="auto">
          <a:xfrm>
            <a:off x="140515" y="1178727"/>
            <a:ext cx="7269163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직사각형 21"/>
          <p:cNvSpPr/>
          <p:nvPr/>
        </p:nvSpPr>
        <p:spPr>
          <a:xfrm>
            <a:off x="140515" y="1013437"/>
            <a:ext cx="7269163" cy="441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6027379" y="1118629"/>
            <a:ext cx="99899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회원가입 완료</a:t>
            </a:r>
          </a:p>
        </p:txBody>
      </p:sp>
      <p:sp>
        <p:nvSpPr>
          <p:cNvPr id="25" name="TextBox 24"/>
          <p:cNvSpPr txBox="1"/>
          <p:nvPr/>
        </p:nvSpPr>
        <p:spPr bwMode="auto">
          <a:xfrm>
            <a:off x="1814166" y="1057073"/>
            <a:ext cx="3513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endParaRPr lang="ko-KR" altLang="en-US" sz="1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39" y="1051239"/>
            <a:ext cx="3905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567" y="1082907"/>
            <a:ext cx="307364" cy="316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35"/>
          <p:cNvSpPr txBox="1"/>
          <p:nvPr/>
        </p:nvSpPr>
        <p:spPr bwMode="auto">
          <a:xfrm>
            <a:off x="753014" y="1118629"/>
            <a:ext cx="69762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약관동의</a:t>
            </a:r>
          </a:p>
        </p:txBody>
      </p:sp>
      <p:sp>
        <p:nvSpPr>
          <p:cNvPr id="55" name="TextBox 54"/>
          <p:cNvSpPr txBox="1"/>
          <p:nvPr/>
        </p:nvSpPr>
        <p:spPr bwMode="auto">
          <a:xfrm>
            <a:off x="3234186" y="1151960"/>
            <a:ext cx="104387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회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원</a:t>
            </a:r>
            <a:r>
              <a:rPr lang="ko-KR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정보 입력</a:t>
            </a:r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069" y="1066879"/>
            <a:ext cx="341592" cy="351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/>
          <p:cNvSpPr txBox="1"/>
          <p:nvPr/>
        </p:nvSpPr>
        <p:spPr bwMode="auto">
          <a:xfrm>
            <a:off x="4641587" y="1058065"/>
            <a:ext cx="3513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endParaRPr lang="ko-KR" altLang="en-US" sz="1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992560" y="2394235"/>
            <a:ext cx="5312990" cy="205638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 bwMode="auto">
          <a:xfrm>
            <a:off x="1597050" y="2768701"/>
            <a:ext cx="4104009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회원 가입 완료가 되었습니다</a:t>
            </a:r>
            <a:r>
              <a:rPr lang="en-US" altLang="ko-KR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>
              <a:lnSpc>
                <a:spcPct val="200000"/>
              </a:lnSpc>
            </a:pPr>
            <a:r>
              <a:rPr lang="ko-KR" alt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이제 모든 서비스를 이용하실 수 있습니다</a:t>
            </a:r>
            <a:r>
              <a:rPr lang="en-US" altLang="ko-KR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1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기타 문의 사항은 회사 관리자 에서 연락을 하시기 바랍니다</a:t>
            </a:r>
            <a:r>
              <a:rPr lang="en-US" altLang="ko-KR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 </a:t>
            </a:r>
            <a:endParaRPr lang="ko-KR" altLang="en-US" sz="11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3234186" y="5094764"/>
            <a:ext cx="985466" cy="2632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</a:p>
        </p:txBody>
      </p:sp>
      <p:sp>
        <p:nvSpPr>
          <p:cNvPr id="129" name="타원 128"/>
          <p:cNvSpPr/>
          <p:nvPr/>
        </p:nvSpPr>
        <p:spPr>
          <a:xfrm>
            <a:off x="3192927" y="5028792"/>
            <a:ext cx="214072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5239070" y="1043917"/>
            <a:ext cx="2057400" cy="381000"/>
          </a:xfrm>
          <a:prstGeom prst="round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90364" y="656692"/>
            <a:ext cx="7578000" cy="27675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  <a:latin typeface="+mn-ea"/>
              </a:rPr>
              <a:t>GNB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5828" y="6594590"/>
            <a:ext cx="7578000" cy="19854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footer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/>
          </p:nvPr>
        </p:nvGraphicFramePr>
        <p:xfrm>
          <a:off x="7772402" y="865903"/>
          <a:ext cx="2028824" cy="2544017"/>
        </p:xfrm>
        <a:graphic>
          <a:graphicData uri="http://schemas.openxmlformats.org/drawingml/2006/table">
            <a:tbl>
              <a:tblPr/>
              <a:tblGrid>
                <a:gridCol w="231205"/>
                <a:gridCol w="1797619"/>
              </a:tblGrid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확인을 선택을 하면 로그인 페이지로 이동 합니다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8433">
                <a:tc gridSpan="2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텍스트 개체 틀 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27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228903" y="1124744"/>
            <a:ext cx="1300161" cy="37147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Home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3" name="꺾인 연결선 2"/>
          <p:cNvCxnSpPr>
            <a:stCxn id="6" idx="0"/>
            <a:endCxn id="2" idx="2"/>
          </p:cNvCxnSpPr>
          <p:nvPr/>
        </p:nvCxnSpPr>
        <p:spPr>
          <a:xfrm rot="5400000" flipH="1" flipV="1">
            <a:off x="3260520" y="531821"/>
            <a:ext cx="654064" cy="2582863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꺾인 연결선 3"/>
          <p:cNvCxnSpPr>
            <a:stCxn id="5" idx="0"/>
            <a:endCxn id="2" idx="2"/>
          </p:cNvCxnSpPr>
          <p:nvPr/>
        </p:nvCxnSpPr>
        <p:spPr>
          <a:xfrm rot="16200000" flipV="1">
            <a:off x="5837878" y="537326"/>
            <a:ext cx="654064" cy="257185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451219"/>
              </p:ext>
            </p:extLst>
          </p:nvPr>
        </p:nvGraphicFramePr>
        <p:xfrm>
          <a:off x="6924336" y="2150284"/>
          <a:ext cx="1053000" cy="1350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3000"/>
              </a:tblGrid>
              <a:tr h="2701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고객 지원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공지 사항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1:1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문의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자주하는 질문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535934"/>
              </p:ext>
            </p:extLst>
          </p:nvPr>
        </p:nvGraphicFramePr>
        <p:xfrm>
          <a:off x="1712640" y="2150284"/>
          <a:ext cx="1166963" cy="556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6963"/>
              </a:tblGrid>
              <a:tr h="2790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기초 정보 관리</a:t>
                      </a:r>
                      <a:endParaRPr lang="ko-KR" altLang="en-US" sz="10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내정보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7" name="꺾인 연결선 6"/>
          <p:cNvCxnSpPr>
            <a:stCxn id="9" idx="0"/>
            <a:endCxn id="2" idx="2"/>
          </p:cNvCxnSpPr>
          <p:nvPr/>
        </p:nvCxnSpPr>
        <p:spPr>
          <a:xfrm rot="16200000" flipV="1">
            <a:off x="4992951" y="1382253"/>
            <a:ext cx="654064" cy="88199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293866"/>
              </p:ext>
            </p:extLst>
          </p:nvPr>
        </p:nvGraphicFramePr>
        <p:xfrm>
          <a:off x="3449520" y="2150284"/>
          <a:ext cx="1148108" cy="11284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8108"/>
              </a:tblGrid>
              <a:tr h="283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예약 작업 현황</a:t>
                      </a:r>
                      <a:endParaRPr lang="ko-KR" altLang="en-US" sz="10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예약 조회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작업 내용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722189"/>
              </p:ext>
            </p:extLst>
          </p:nvPr>
        </p:nvGraphicFramePr>
        <p:xfrm>
          <a:off x="5167545" y="2150284"/>
          <a:ext cx="1186873" cy="8466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6873"/>
              </a:tblGrid>
              <a:tr h="283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정산 </a:t>
                      </a:r>
                      <a:endParaRPr lang="ko-KR" altLang="en-US" sz="10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정산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관리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10" name="꺾인 연결선 9"/>
          <p:cNvCxnSpPr>
            <a:stCxn id="8" idx="0"/>
            <a:endCxn id="2" idx="2"/>
          </p:cNvCxnSpPr>
          <p:nvPr/>
        </p:nvCxnSpPr>
        <p:spPr>
          <a:xfrm rot="5400000" flipH="1" flipV="1">
            <a:off x="4124247" y="1395547"/>
            <a:ext cx="654064" cy="85541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65590" y="227021"/>
            <a:ext cx="4274526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Menu A</a:t>
            </a:r>
            <a:r>
              <a:rPr lang="en-US" sz="1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​rchitecture</a:t>
            </a:r>
            <a:endParaRPr lang="ko-KR" altLang="en-US" sz="1600" b="1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20" name="Line 422"/>
          <p:cNvSpPr>
            <a:spLocks noChangeShapeType="1"/>
          </p:cNvSpPr>
          <p:nvPr/>
        </p:nvSpPr>
        <p:spPr bwMode="auto">
          <a:xfrm>
            <a:off x="309563" y="562339"/>
            <a:ext cx="90471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309563" y="581389"/>
            <a:ext cx="121443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09563" y="785609"/>
            <a:ext cx="1688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관리자 </a:t>
            </a:r>
            <a:r>
              <a:rPr lang="ko-KR" altLang="en-US" sz="1200" b="1" dirty="0" err="1" smtClean="0">
                <a:latin typeface="+mn-ea"/>
                <a:ea typeface="+mn-ea"/>
              </a:rPr>
              <a:t>앱</a:t>
            </a:r>
            <a:r>
              <a:rPr lang="ko-KR" altLang="en-US" sz="1200" b="1" dirty="0">
                <a:latin typeface="+mn-ea"/>
                <a:ea typeface="+mn-ea"/>
              </a:rPr>
              <a:t> </a:t>
            </a:r>
            <a:r>
              <a:rPr lang="ko-KR" altLang="en-US" sz="1200" b="1" dirty="0" smtClean="0">
                <a:latin typeface="+mn-ea"/>
                <a:ea typeface="+mn-ea"/>
              </a:rPr>
              <a:t>사이트 </a:t>
            </a:r>
            <a:r>
              <a:rPr lang="ko-KR" altLang="en-US" sz="1200" b="1" dirty="0" err="1" smtClean="0">
                <a:latin typeface="+mn-ea"/>
                <a:ea typeface="+mn-ea"/>
              </a:rPr>
              <a:t>맵</a:t>
            </a:r>
            <a:r>
              <a:rPr lang="ko-KR" altLang="en-US" sz="1200" b="1" dirty="0" smtClean="0">
                <a:latin typeface="+mn-ea"/>
                <a:ea typeface="+mn-ea"/>
              </a:rPr>
              <a:t> </a:t>
            </a:r>
            <a:endParaRPr lang="ko-KR" altLang="en-US" sz="12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608733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HCS-Admin-00-1406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Home &gt; </a:t>
            </a:r>
            <a:r>
              <a:rPr lang="ko-KR" altLang="en-US" dirty="0" err="1"/>
              <a:t>메인화면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회원가입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3"/>
          </p:nvPr>
        </p:nvSpPr>
        <p:spPr>
          <a:xfrm>
            <a:off x="5363205" y="61744"/>
            <a:ext cx="1066170" cy="185906"/>
          </a:xfrm>
        </p:spPr>
        <p:txBody>
          <a:bodyPr/>
          <a:lstStyle/>
          <a:p>
            <a:r>
              <a:rPr lang="en-US" altLang="ko-KR" sz="1000" dirty="0" smtClean="0"/>
              <a:t>(</a:t>
            </a:r>
            <a:r>
              <a:rPr lang="ko-KR" altLang="en-US" sz="1000" smtClean="0"/>
              <a:t>주</a:t>
            </a:r>
            <a:r>
              <a:rPr lang="en-US" altLang="ko-KR" sz="1000" dirty="0" smtClean="0"/>
              <a:t>)</a:t>
            </a:r>
            <a:r>
              <a:rPr lang="ko-KR" altLang="en-US" sz="1000" smtClean="0"/>
              <a:t>지트레이스</a:t>
            </a:r>
            <a:endParaRPr lang="ko-KR" altLang="en-US" sz="1000" dirty="0"/>
          </a:p>
        </p:txBody>
      </p:sp>
      <p:graphicFrame>
        <p:nvGraphicFramePr>
          <p:cNvPr id="165" name="표 1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704970"/>
              </p:ext>
            </p:extLst>
          </p:nvPr>
        </p:nvGraphicFramePr>
        <p:xfrm>
          <a:off x="7759700" y="878182"/>
          <a:ext cx="2032000" cy="2422105"/>
        </p:xfrm>
        <a:graphic>
          <a:graphicData uri="http://schemas.openxmlformats.org/drawingml/2006/table">
            <a:tbl>
              <a:tblPr/>
              <a:tblGrid>
                <a:gridCol w="228380"/>
                <a:gridCol w="1803620"/>
              </a:tblGrid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8433">
                <a:tc gridSpan="2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주소</a:t>
            </a:r>
            <a:r>
              <a:rPr lang="en-US" altLang="ko-KR" dirty="0" smtClean="0"/>
              <a:t> </a:t>
            </a:r>
            <a:r>
              <a:rPr lang="ko-KR" altLang="en-US" dirty="0" smtClean="0"/>
              <a:t>찾기 팝업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728" y="1268760"/>
            <a:ext cx="3684327" cy="3321584"/>
          </a:xfrm>
          <a:prstGeom prst="rect">
            <a:avLst/>
          </a:prstGeom>
        </p:spPr>
      </p:pic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37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HCS-Admin-00-1404</a:t>
            </a:r>
            <a:endParaRPr lang="ko-KR" altLang="en-US" dirty="0"/>
          </a:p>
        </p:txBody>
      </p:sp>
      <p:sp>
        <p:nvSpPr>
          <p:cNvPr id="30" name="텍스트 개체 틀 29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Home &gt; </a:t>
            </a:r>
            <a:r>
              <a:rPr lang="ko-KR" altLang="en-US" dirty="0" err="1"/>
              <a:t>메인화면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smtClean="0"/>
              <a:t>아이디 </a:t>
            </a:r>
            <a:r>
              <a:rPr lang="en-US" altLang="ko-KR" dirty="0" smtClean="0"/>
              <a:t>/ </a:t>
            </a:r>
            <a:r>
              <a:rPr lang="ko-KR" altLang="en-US" smtClean="0"/>
              <a:t>비밀번호 찾기 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smtClean="0"/>
              <a:t>주</a:t>
            </a:r>
            <a:r>
              <a:rPr lang="en-US" altLang="ko-KR" dirty="0" smtClean="0"/>
              <a:t>)</a:t>
            </a:r>
            <a:r>
              <a:rPr lang="ko-KR" altLang="en-US" smtClean="0"/>
              <a:t>지트레이스</a:t>
            </a:r>
            <a:endParaRPr lang="ko-KR" altLang="en-US" dirty="0"/>
          </a:p>
        </p:txBody>
      </p:sp>
      <p:sp>
        <p:nvSpPr>
          <p:cNvPr id="117" name="직사각형 116"/>
          <p:cNvSpPr/>
          <p:nvPr/>
        </p:nvSpPr>
        <p:spPr>
          <a:xfrm>
            <a:off x="3942229" y="776916"/>
            <a:ext cx="3595699" cy="32118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70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3935284" y="776917"/>
            <a:ext cx="3602644" cy="3003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</a:t>
            </a:r>
          </a:p>
        </p:txBody>
      </p:sp>
      <p:graphicFrame>
        <p:nvGraphicFramePr>
          <p:cNvPr id="149" name="표 1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641467"/>
              </p:ext>
            </p:extLst>
          </p:nvPr>
        </p:nvGraphicFramePr>
        <p:xfrm>
          <a:off x="188165" y="5493595"/>
          <a:ext cx="3132000" cy="8801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32000"/>
              </a:tblGrid>
              <a:tr h="2933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아이디 찾기 </a:t>
                      </a:r>
                      <a:r>
                        <a:rPr lang="en-US" altLang="ko-KR" sz="800" b="1" dirty="0" smtClean="0"/>
                        <a:t>/ </a:t>
                      </a:r>
                      <a:r>
                        <a:rPr lang="ko-KR" altLang="en-US" sz="800" b="1" smtClean="0"/>
                        <a:t>비밀번호 찾기 </a:t>
                      </a:r>
                      <a:endParaRPr lang="ko-KR" altLang="en-US" sz="800" b="1" dirty="0"/>
                    </a:p>
                  </a:txBody>
                  <a:tcPr marL="90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339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입력하신 정보의 해당하는 검색결과를 찾을 수 없습니다</a:t>
                      </a:r>
                      <a:r>
                        <a:rPr lang="en-US" altLang="ko-KR" sz="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0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3393">
                <a:tc>
                  <a:txBody>
                    <a:bodyPr/>
                    <a:lstStyle/>
                    <a:p>
                      <a:pPr algn="ctr"/>
                      <a:endParaRPr lang="en-US" altLang="ko-KR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56" name="직사각형 155"/>
          <p:cNvSpPr/>
          <p:nvPr/>
        </p:nvSpPr>
        <p:spPr>
          <a:xfrm>
            <a:off x="136853" y="5429742"/>
            <a:ext cx="3240360" cy="98800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700" smtClean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150739" y="5438209"/>
            <a:ext cx="657307" cy="2632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7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검색결과    </a:t>
            </a:r>
            <a:r>
              <a:rPr lang="ko-KR" altLang="en-US" sz="7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없을때</a:t>
            </a:r>
            <a:endParaRPr lang="ko-KR" altLang="en-US" sz="7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5" name="표 1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029038"/>
              </p:ext>
            </p:extLst>
          </p:nvPr>
        </p:nvGraphicFramePr>
        <p:xfrm>
          <a:off x="7781927" y="878183"/>
          <a:ext cx="2009774" cy="2422105"/>
        </p:xfrm>
        <a:graphic>
          <a:graphicData uri="http://schemas.openxmlformats.org/drawingml/2006/table">
            <a:tbl>
              <a:tblPr/>
              <a:tblGrid>
                <a:gridCol w="229035"/>
                <a:gridCol w="1780739"/>
              </a:tblGrid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8433">
                <a:tc gridSpan="2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6" name="직사각형 55"/>
          <p:cNvSpPr/>
          <p:nvPr/>
        </p:nvSpPr>
        <p:spPr>
          <a:xfrm>
            <a:off x="205818" y="776916"/>
            <a:ext cx="3647808" cy="32471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70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15742" y="776917"/>
            <a:ext cx="3637883" cy="3003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7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r>
              <a:rPr lang="en-US" altLang="ko-KR" sz="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7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찾기 </a:t>
            </a:r>
          </a:p>
        </p:txBody>
      </p:sp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202310"/>
              </p:ext>
            </p:extLst>
          </p:nvPr>
        </p:nvGraphicFramePr>
        <p:xfrm>
          <a:off x="289673" y="2048476"/>
          <a:ext cx="3464199" cy="13820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64199"/>
              </a:tblGrid>
              <a:tr h="1382053"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 smtClean="0"/>
                    </a:p>
                    <a:p>
                      <a:pPr latinLnBrk="1"/>
                      <a:endParaRPr lang="en-US" altLang="ko-KR" sz="800" b="0" dirty="0" smtClean="0"/>
                    </a:p>
                    <a:p>
                      <a:pPr latinLnBrk="1"/>
                      <a:endParaRPr lang="en-US" altLang="ko-KR" sz="800" b="0" dirty="0" smtClean="0"/>
                    </a:p>
                    <a:p>
                      <a:pPr latinLnBrk="1"/>
                      <a:endParaRPr lang="en-US" altLang="ko-KR" sz="800" b="0" dirty="0" smtClean="0"/>
                    </a:p>
                    <a:p>
                      <a:pPr latinLnBrk="1"/>
                      <a:endParaRPr lang="ko-KR" altLang="en-US" sz="800" b="0" dirty="0"/>
                    </a:p>
                  </a:txBody>
                  <a:tcPr marL="90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4" name="모서리가 둥근 직사각형 63"/>
          <p:cNvSpPr/>
          <p:nvPr/>
        </p:nvSpPr>
        <p:spPr bwMode="auto">
          <a:xfrm>
            <a:off x="1126666" y="2550229"/>
            <a:ext cx="1435520" cy="163357"/>
          </a:xfrm>
          <a:prstGeom prst="roundRect">
            <a:avLst/>
          </a:prstGeom>
          <a:solidFill>
            <a:srgbClr val="FFFFFF"/>
          </a:solidFill>
          <a:ln w="63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54000" tIns="46800" rIns="54000" bIns="468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휴대폰 번호 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74" y="1217370"/>
            <a:ext cx="29193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/>
              <a:t>▶ 회원님의 이름과 휴대폰번호를 입력하여 주세요 </a:t>
            </a:r>
            <a:endParaRPr lang="en-US" altLang="ko-KR" sz="700" dirty="0" smtClean="0"/>
          </a:p>
          <a:p>
            <a:r>
              <a:rPr lang="ko-KR" altLang="en-US" sz="700" dirty="0" smtClean="0"/>
              <a:t>▶ 입력하신 내용이 등록된 정보와 일치 시 등록된 아이디</a:t>
            </a:r>
            <a:r>
              <a:rPr lang="en-US" altLang="ko-KR" sz="700" dirty="0" smtClean="0"/>
              <a:t>(</a:t>
            </a:r>
            <a:r>
              <a:rPr lang="ko-KR" altLang="en-US" sz="700" smtClean="0"/>
              <a:t>이메일</a:t>
            </a:r>
            <a:r>
              <a:rPr lang="en-US" altLang="ko-KR" sz="700" dirty="0" smtClean="0"/>
              <a:t>)</a:t>
            </a:r>
            <a:r>
              <a:rPr lang="ko-KR" altLang="en-US" sz="700" smtClean="0"/>
              <a:t>를</a:t>
            </a:r>
            <a:endParaRPr lang="en-US" altLang="ko-KR" sz="700" dirty="0" smtClean="0"/>
          </a:p>
          <a:p>
            <a:r>
              <a:rPr lang="ko-KR" altLang="en-US" sz="700" dirty="0" smtClean="0"/>
              <a:t>확인하실 수 잇습니다</a:t>
            </a:r>
            <a:r>
              <a:rPr lang="en-US" altLang="ko-KR" sz="700" dirty="0" smtClean="0"/>
              <a:t>. </a:t>
            </a:r>
          </a:p>
          <a:p>
            <a:r>
              <a:rPr lang="ko-KR" altLang="en-US" sz="700" dirty="0" smtClean="0"/>
              <a:t>▶ 휴대폰 번호는 </a:t>
            </a:r>
            <a:r>
              <a:rPr lang="en-US" altLang="ko-KR" sz="700" dirty="0" smtClean="0"/>
              <a:t>“-” </a:t>
            </a:r>
            <a:r>
              <a:rPr lang="ko-KR" altLang="en-US" sz="700" smtClean="0"/>
              <a:t>기호 없이 최대 </a:t>
            </a:r>
            <a:r>
              <a:rPr lang="en-US" altLang="ko-KR" sz="700" dirty="0" smtClean="0"/>
              <a:t>11</a:t>
            </a:r>
            <a:r>
              <a:rPr lang="ko-KR" altLang="en-US" sz="700" smtClean="0"/>
              <a:t>자리 까지 입력해 주세요 </a:t>
            </a:r>
            <a:endParaRPr lang="en-US" altLang="ko-KR" sz="700" dirty="0" smtClean="0"/>
          </a:p>
        </p:txBody>
      </p:sp>
      <p:sp>
        <p:nvSpPr>
          <p:cNvPr id="68" name="모서리가 둥근 직사각형 67"/>
          <p:cNvSpPr/>
          <p:nvPr/>
        </p:nvSpPr>
        <p:spPr bwMode="auto">
          <a:xfrm>
            <a:off x="1134757" y="2170921"/>
            <a:ext cx="2336301" cy="163357"/>
          </a:xfrm>
          <a:prstGeom prst="roundRect">
            <a:avLst/>
          </a:prstGeom>
          <a:solidFill>
            <a:srgbClr val="FFFFFF"/>
          </a:solidFill>
          <a:ln w="63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54000" tIns="46800" rIns="54000" bIns="468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1707" y="2144877"/>
            <a:ext cx="3642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 smtClean="0"/>
              <a:t>이름</a:t>
            </a:r>
            <a:endParaRPr lang="ko-KR" altLang="en-US" sz="700" dirty="0"/>
          </a:p>
        </p:txBody>
      </p:sp>
      <p:sp>
        <p:nvSpPr>
          <p:cNvPr id="70" name="TextBox 69"/>
          <p:cNvSpPr txBox="1"/>
          <p:nvPr/>
        </p:nvSpPr>
        <p:spPr>
          <a:xfrm>
            <a:off x="522402" y="2524185"/>
            <a:ext cx="6335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 smtClean="0"/>
              <a:t>휴대폰번호</a:t>
            </a:r>
            <a:endParaRPr lang="ko-KR" altLang="en-US" sz="700" dirty="0"/>
          </a:p>
        </p:txBody>
      </p:sp>
      <p:graphicFrame>
        <p:nvGraphicFramePr>
          <p:cNvPr id="71" name="표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185013"/>
              </p:ext>
            </p:extLst>
          </p:nvPr>
        </p:nvGraphicFramePr>
        <p:xfrm>
          <a:off x="188610" y="4436935"/>
          <a:ext cx="3132000" cy="8801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32000"/>
              </a:tblGrid>
              <a:tr h="2933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아이디 찾기 </a:t>
                      </a:r>
                      <a:r>
                        <a:rPr lang="en-US" altLang="ko-KR" sz="800" b="1" dirty="0" smtClean="0"/>
                        <a:t>/ </a:t>
                      </a:r>
                      <a:r>
                        <a:rPr lang="ko-KR" altLang="en-US" sz="800" b="1" smtClean="0"/>
                        <a:t>비밀번호 찾기 </a:t>
                      </a:r>
                      <a:endParaRPr lang="ko-KR" altLang="en-US" sz="800" b="1" dirty="0"/>
                    </a:p>
                  </a:txBody>
                  <a:tcPr marL="90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339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인증</a:t>
                      </a:r>
                      <a:r>
                        <a:rPr lang="en-US" altLang="ko-KR" sz="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번호가 발송되었습니다</a:t>
                      </a:r>
                      <a:r>
                        <a:rPr lang="en-US" altLang="ko-KR" sz="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0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3393">
                <a:tc>
                  <a:txBody>
                    <a:bodyPr/>
                    <a:lstStyle/>
                    <a:p>
                      <a:pPr algn="ctr"/>
                      <a:endParaRPr lang="en-US" altLang="ko-KR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2" name="직사각형 71"/>
          <p:cNvSpPr/>
          <p:nvPr/>
        </p:nvSpPr>
        <p:spPr>
          <a:xfrm>
            <a:off x="137298" y="4373082"/>
            <a:ext cx="3240360" cy="98290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700" smtClean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51184" y="4381549"/>
            <a:ext cx="657307" cy="2632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7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검색결과    </a:t>
            </a:r>
            <a:r>
              <a:rPr lang="ko-KR" altLang="en-US" sz="7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있을때</a:t>
            </a:r>
            <a:r>
              <a:rPr lang="ko-KR" altLang="en-US" sz="7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920" y="3547441"/>
            <a:ext cx="1424307" cy="335477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3942230" y="1121726"/>
            <a:ext cx="29867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/>
              <a:t>▶ 회원님이 입력한 </a:t>
            </a:r>
            <a:r>
              <a:rPr lang="en-US" altLang="ko-KR" sz="700" dirty="0" smtClean="0"/>
              <a:t>E-mail </a:t>
            </a:r>
            <a:r>
              <a:rPr lang="ko-KR" altLang="en-US" sz="700" smtClean="0"/>
              <a:t>정보와</a:t>
            </a:r>
            <a:r>
              <a:rPr lang="en-US" altLang="ko-KR" sz="700" dirty="0" smtClean="0"/>
              <a:t> </a:t>
            </a:r>
            <a:r>
              <a:rPr lang="ko-KR" altLang="en-US" sz="700" smtClean="0"/>
              <a:t>휴대폰 번호를 인증하여 회원님의 </a:t>
            </a:r>
            <a:endParaRPr lang="en-US" altLang="ko-KR" sz="700" dirty="0"/>
          </a:p>
          <a:p>
            <a:r>
              <a:rPr lang="ko-KR" altLang="en-US" sz="700" dirty="0" smtClean="0"/>
              <a:t>휴대폰으로 임시 비밀번호를 전송해 드립니다</a:t>
            </a:r>
            <a:r>
              <a:rPr lang="en-US" altLang="ko-KR" sz="700" dirty="0" smtClean="0"/>
              <a:t>. </a:t>
            </a:r>
          </a:p>
          <a:p>
            <a:r>
              <a:rPr lang="ko-KR" altLang="en-US" sz="700" dirty="0" smtClean="0"/>
              <a:t>▶ 입력하신 내용이 등록된 정보와 일치 시 등록된 아이디</a:t>
            </a:r>
            <a:r>
              <a:rPr lang="en-US" altLang="ko-KR" sz="700" dirty="0" smtClean="0"/>
              <a:t>(</a:t>
            </a:r>
            <a:r>
              <a:rPr lang="ko-KR" altLang="en-US" sz="700" smtClean="0"/>
              <a:t>이메일</a:t>
            </a:r>
            <a:r>
              <a:rPr lang="en-US" altLang="ko-KR" sz="700" dirty="0" smtClean="0"/>
              <a:t>)</a:t>
            </a:r>
            <a:r>
              <a:rPr lang="ko-KR" altLang="en-US" sz="700" smtClean="0"/>
              <a:t>를</a:t>
            </a:r>
            <a:endParaRPr lang="en-US" altLang="ko-KR" sz="700" dirty="0" smtClean="0"/>
          </a:p>
          <a:p>
            <a:r>
              <a:rPr lang="ko-KR" altLang="en-US" sz="700" dirty="0" smtClean="0"/>
              <a:t>확인하실 수 있습니다</a:t>
            </a:r>
            <a:r>
              <a:rPr lang="en-US" altLang="ko-KR" sz="700" dirty="0" smtClean="0"/>
              <a:t>. </a:t>
            </a:r>
          </a:p>
          <a:p>
            <a:r>
              <a:rPr lang="ko-KR" altLang="en-US" sz="700" dirty="0" smtClean="0"/>
              <a:t>▶ 휴대폰 번호는 </a:t>
            </a:r>
            <a:r>
              <a:rPr lang="en-US" altLang="ko-KR" sz="700" dirty="0" smtClean="0"/>
              <a:t>“-” </a:t>
            </a:r>
            <a:r>
              <a:rPr lang="ko-KR" altLang="en-US" sz="700" smtClean="0"/>
              <a:t>기호 없이 최대 </a:t>
            </a:r>
            <a:r>
              <a:rPr lang="en-US" altLang="ko-KR" sz="700" dirty="0" smtClean="0"/>
              <a:t>11</a:t>
            </a:r>
            <a:r>
              <a:rPr lang="ko-KR" altLang="en-US" sz="700" smtClean="0"/>
              <a:t>자리 까지 입력해 주세요 </a:t>
            </a:r>
            <a:endParaRPr lang="en-US" altLang="ko-KR" sz="700" dirty="0" smtClean="0"/>
          </a:p>
          <a:p>
            <a:endParaRPr lang="en-US" altLang="ko-KR" sz="700" dirty="0" smtClean="0"/>
          </a:p>
        </p:txBody>
      </p:sp>
      <p:sp>
        <p:nvSpPr>
          <p:cNvPr id="45" name="모서리가 둥근 직사각형 44"/>
          <p:cNvSpPr/>
          <p:nvPr/>
        </p:nvSpPr>
        <p:spPr bwMode="auto">
          <a:xfrm>
            <a:off x="1098761" y="2953009"/>
            <a:ext cx="1435520" cy="163357"/>
          </a:xfrm>
          <a:prstGeom prst="roundRect">
            <a:avLst/>
          </a:prstGeom>
          <a:solidFill>
            <a:srgbClr val="FFFFFF"/>
          </a:solidFill>
          <a:ln w="63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54000" tIns="46800" rIns="54000" bIns="468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인증번호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12170" y="2926965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 smtClean="0"/>
              <a:t>인증번호</a:t>
            </a:r>
            <a:endParaRPr lang="ko-KR" altLang="en-US" sz="700" dirty="0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2651518" y="2541907"/>
            <a:ext cx="819541" cy="1800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인증번호 받기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765587"/>
              </p:ext>
            </p:extLst>
          </p:nvPr>
        </p:nvGraphicFramePr>
        <p:xfrm>
          <a:off x="3980902" y="2048476"/>
          <a:ext cx="3464199" cy="13820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64199"/>
              </a:tblGrid>
              <a:tr h="1382053"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 smtClean="0"/>
                    </a:p>
                    <a:p>
                      <a:pPr latinLnBrk="1"/>
                      <a:endParaRPr lang="en-US" altLang="ko-KR" sz="800" b="0" dirty="0" smtClean="0"/>
                    </a:p>
                    <a:p>
                      <a:pPr latinLnBrk="1"/>
                      <a:endParaRPr lang="en-US" altLang="ko-KR" sz="800" b="0" dirty="0" smtClean="0"/>
                    </a:p>
                    <a:p>
                      <a:pPr latinLnBrk="1"/>
                      <a:endParaRPr lang="en-US" altLang="ko-KR" sz="800" b="0" dirty="0" smtClean="0"/>
                    </a:p>
                    <a:p>
                      <a:pPr latinLnBrk="1"/>
                      <a:endParaRPr lang="ko-KR" altLang="en-US" sz="800" b="0" dirty="0"/>
                    </a:p>
                  </a:txBody>
                  <a:tcPr marL="90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0" name="모서리가 둥근 직사각형 49"/>
          <p:cNvSpPr/>
          <p:nvPr/>
        </p:nvSpPr>
        <p:spPr bwMode="auto">
          <a:xfrm>
            <a:off x="4817895" y="2785179"/>
            <a:ext cx="1435520" cy="163357"/>
          </a:xfrm>
          <a:prstGeom prst="roundRect">
            <a:avLst/>
          </a:prstGeom>
          <a:solidFill>
            <a:srgbClr val="FFFFFF"/>
          </a:solidFill>
          <a:ln w="63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54000" tIns="46800" rIns="54000" bIns="468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휴대폰 번호 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 bwMode="auto">
          <a:xfrm>
            <a:off x="4825986" y="2170921"/>
            <a:ext cx="2336301" cy="163357"/>
          </a:xfrm>
          <a:prstGeom prst="roundRect">
            <a:avLst/>
          </a:prstGeom>
          <a:solidFill>
            <a:srgbClr val="FFFFFF"/>
          </a:solidFill>
          <a:ln w="63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54000" tIns="46800" rIns="54000" bIns="468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482936" y="2144877"/>
            <a:ext cx="3642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 smtClean="0"/>
              <a:t>이름</a:t>
            </a:r>
            <a:endParaRPr lang="ko-KR" altLang="en-US" sz="700" dirty="0"/>
          </a:p>
        </p:txBody>
      </p:sp>
      <p:sp>
        <p:nvSpPr>
          <p:cNvPr id="53" name="TextBox 52"/>
          <p:cNvSpPr txBox="1"/>
          <p:nvPr/>
        </p:nvSpPr>
        <p:spPr>
          <a:xfrm>
            <a:off x="4213631" y="2759135"/>
            <a:ext cx="6335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 smtClean="0"/>
              <a:t>휴대폰번호</a:t>
            </a:r>
            <a:endParaRPr lang="ko-KR" altLang="en-US" sz="700" dirty="0"/>
          </a:p>
        </p:txBody>
      </p:sp>
      <p:sp>
        <p:nvSpPr>
          <p:cNvPr id="54" name="모서리가 둥근 직사각형 53"/>
          <p:cNvSpPr/>
          <p:nvPr/>
        </p:nvSpPr>
        <p:spPr bwMode="auto">
          <a:xfrm>
            <a:off x="4789990" y="3111759"/>
            <a:ext cx="1435520" cy="163357"/>
          </a:xfrm>
          <a:prstGeom prst="roundRect">
            <a:avLst/>
          </a:prstGeom>
          <a:solidFill>
            <a:srgbClr val="FFFFFF"/>
          </a:solidFill>
          <a:ln w="63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54000" tIns="46800" rIns="54000" bIns="468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인증번호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303399" y="3085715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 smtClean="0"/>
              <a:t>인증번호</a:t>
            </a:r>
            <a:endParaRPr lang="ko-KR" altLang="en-US" sz="700" dirty="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6342747" y="2776857"/>
            <a:ext cx="819541" cy="1800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인증번호 받기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모서리가 둥근 직사각형 66"/>
          <p:cNvSpPr/>
          <p:nvPr/>
        </p:nvSpPr>
        <p:spPr bwMode="auto">
          <a:xfrm>
            <a:off x="4817895" y="2457593"/>
            <a:ext cx="2336301" cy="163357"/>
          </a:xfrm>
          <a:prstGeom prst="roundRect">
            <a:avLst/>
          </a:prstGeom>
          <a:solidFill>
            <a:srgbClr val="FFFFFF"/>
          </a:solidFill>
          <a:ln w="63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54000" tIns="46800" rIns="54000" bIns="468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048446" y="2431549"/>
            <a:ext cx="79060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smtClean="0"/>
              <a:t>아이디</a:t>
            </a:r>
            <a:r>
              <a:rPr lang="en-US" altLang="ko-KR" sz="700" dirty="0" smtClean="0"/>
              <a:t>(</a:t>
            </a:r>
            <a:r>
              <a:rPr lang="ko-KR" altLang="en-US" sz="700" smtClean="0"/>
              <a:t>이메일</a:t>
            </a:r>
            <a:r>
              <a:rPr lang="en-US" altLang="ko-KR" sz="700" dirty="0" smtClean="0"/>
              <a:t>)</a:t>
            </a:r>
            <a:endParaRPr lang="ko-KR" altLang="en-US" sz="700" dirty="0"/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470" y="3541091"/>
            <a:ext cx="1424307" cy="335477"/>
          </a:xfrm>
          <a:prstGeom prst="rect">
            <a:avLst/>
          </a:prstGeom>
        </p:spPr>
      </p:pic>
      <p:sp>
        <p:nvSpPr>
          <p:cNvPr id="75" name="타원 74"/>
          <p:cNvSpPr/>
          <p:nvPr/>
        </p:nvSpPr>
        <p:spPr>
          <a:xfrm>
            <a:off x="2534281" y="2451922"/>
            <a:ext cx="214072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2841970" y="5380967"/>
            <a:ext cx="1145337" cy="30893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pop-up-2</a:t>
            </a:r>
            <a:endParaRPr lang="ko-KR" altLang="en-US" sz="7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2872147" y="4194898"/>
            <a:ext cx="1145337" cy="30893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pop-up-1</a:t>
            </a:r>
            <a:endParaRPr lang="ko-KR" altLang="en-US" sz="7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912" y="5064837"/>
            <a:ext cx="948905" cy="223502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37" y="6150687"/>
            <a:ext cx="948905" cy="223502"/>
          </a:xfrm>
          <a:prstGeom prst="rect">
            <a:avLst/>
          </a:prstGeom>
        </p:spPr>
      </p:pic>
      <p:sp>
        <p:nvSpPr>
          <p:cNvPr id="80" name="타원 79"/>
          <p:cNvSpPr/>
          <p:nvPr/>
        </p:nvSpPr>
        <p:spPr>
          <a:xfrm>
            <a:off x="6299831" y="2655122"/>
            <a:ext cx="214072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1124581" y="3496497"/>
            <a:ext cx="214072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2" name="표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234588"/>
              </p:ext>
            </p:extLst>
          </p:nvPr>
        </p:nvGraphicFramePr>
        <p:xfrm>
          <a:off x="3855208" y="4401762"/>
          <a:ext cx="2668569" cy="17492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8569"/>
              </a:tblGrid>
              <a:tr h="2933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아이디 찾기 </a:t>
                      </a:r>
                      <a:r>
                        <a:rPr lang="en-US" altLang="ko-KR" sz="800" b="1" dirty="0" smtClean="0"/>
                        <a:t>/ </a:t>
                      </a:r>
                      <a:r>
                        <a:rPr lang="ko-KR" altLang="en-US" sz="800" b="1" smtClean="0"/>
                        <a:t>비밀번호 찾기 </a:t>
                      </a:r>
                      <a:endParaRPr lang="ko-KR" altLang="en-US" sz="800" b="1" dirty="0"/>
                    </a:p>
                  </a:txBody>
                  <a:tcPr marL="90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16248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equation***@</a:t>
                      </a:r>
                      <a:r>
                        <a:rPr lang="en-US" altLang="ko-KR" sz="800" b="1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na</a:t>
                      </a:r>
                      <a:r>
                        <a:rPr lang="en-US" altLang="ko-KR" sz="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******* ( </a:t>
                      </a:r>
                      <a:r>
                        <a:rPr lang="ko-KR" altLang="en-US" sz="800" b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선</a:t>
                      </a:r>
                      <a:r>
                        <a:rPr lang="en-US" altLang="ko-KR" sz="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** )</a:t>
                      </a:r>
                    </a:p>
                  </a:txBody>
                  <a:tcPr marL="90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3393">
                <a:tc>
                  <a:txBody>
                    <a:bodyPr/>
                    <a:lstStyle/>
                    <a:p>
                      <a:pPr algn="ctr"/>
                      <a:endParaRPr lang="en-US" altLang="ko-KR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4" name="직사각형 83"/>
          <p:cNvSpPr/>
          <p:nvPr/>
        </p:nvSpPr>
        <p:spPr>
          <a:xfrm>
            <a:off x="3817782" y="4346376"/>
            <a:ext cx="657307" cy="2632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7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검색결과    </a:t>
            </a:r>
            <a:r>
              <a:rPr lang="ko-KR" altLang="en-US" sz="7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있을때</a:t>
            </a:r>
            <a:r>
              <a:rPr lang="ko-KR" altLang="en-US" sz="7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560" y="5877389"/>
            <a:ext cx="948905" cy="223502"/>
          </a:xfrm>
          <a:prstGeom prst="rect">
            <a:avLst/>
          </a:prstGeom>
        </p:spPr>
      </p:pic>
      <p:sp>
        <p:nvSpPr>
          <p:cNvPr id="86" name="타원 85"/>
          <p:cNvSpPr/>
          <p:nvPr/>
        </p:nvSpPr>
        <p:spPr>
          <a:xfrm>
            <a:off x="5770078" y="4218112"/>
            <a:ext cx="1145337" cy="30893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pop-up-3</a:t>
            </a:r>
            <a:endParaRPr lang="ko-KR" altLang="en-US" sz="7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7" name="표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876798"/>
              </p:ext>
            </p:extLst>
          </p:nvPr>
        </p:nvGraphicFramePr>
        <p:xfrm>
          <a:off x="6845793" y="4442481"/>
          <a:ext cx="2668569" cy="17492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8569"/>
              </a:tblGrid>
              <a:tr h="2933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아이디 찾기 </a:t>
                      </a:r>
                      <a:r>
                        <a:rPr lang="en-US" altLang="ko-KR" sz="800" b="1" dirty="0" smtClean="0"/>
                        <a:t>/ </a:t>
                      </a:r>
                      <a:r>
                        <a:rPr lang="ko-KR" altLang="en-US" sz="800" b="1" smtClean="0"/>
                        <a:t>비밀번호 찾기 </a:t>
                      </a:r>
                      <a:endParaRPr lang="ko-KR" altLang="en-US" sz="800" b="1" dirty="0"/>
                    </a:p>
                  </a:txBody>
                  <a:tcPr marL="90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16248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임시 비밀 번호가 발급되었습니다</a:t>
                      </a:r>
                      <a:r>
                        <a:rPr lang="en-US" altLang="ko-KR" sz="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.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임시 비밀번호는 </a:t>
                      </a:r>
                      <a:r>
                        <a:rPr lang="en-US" altLang="ko-KR" sz="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“****” </a:t>
                      </a:r>
                      <a:r>
                        <a:rPr lang="ko-KR" altLang="en-US" sz="800" b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입니다</a:t>
                      </a:r>
                      <a:r>
                        <a:rPr lang="en-US" altLang="ko-KR" sz="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.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해당 비밀번호는 </a:t>
                      </a:r>
                      <a:r>
                        <a:rPr lang="en-US" altLang="ko-KR" sz="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1</a:t>
                      </a:r>
                      <a:r>
                        <a:rPr lang="ko-KR" altLang="en-US" sz="800" b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시간 동안 유효하며</a:t>
                      </a:r>
                      <a:r>
                        <a:rPr lang="en-US" altLang="ko-KR" sz="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800" b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시간이 경과 되면 다시 비밀번호를 발급 받으세요 </a:t>
                      </a:r>
                      <a:endParaRPr lang="en-US" altLang="ko-KR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marL="90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3393">
                <a:tc>
                  <a:txBody>
                    <a:bodyPr/>
                    <a:lstStyle/>
                    <a:p>
                      <a:pPr algn="ctr"/>
                      <a:endParaRPr lang="en-US" altLang="ko-KR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8" name="직사각형 87"/>
          <p:cNvSpPr/>
          <p:nvPr/>
        </p:nvSpPr>
        <p:spPr>
          <a:xfrm>
            <a:off x="6808367" y="4387095"/>
            <a:ext cx="657307" cy="2632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7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검색결과    </a:t>
            </a:r>
            <a:r>
              <a:rPr lang="ko-KR" altLang="en-US" sz="7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있을때</a:t>
            </a:r>
            <a:r>
              <a:rPr lang="ko-KR" altLang="en-US" sz="7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145" y="5918108"/>
            <a:ext cx="948905" cy="223502"/>
          </a:xfrm>
          <a:prstGeom prst="rect">
            <a:avLst/>
          </a:prstGeom>
        </p:spPr>
      </p:pic>
      <p:sp>
        <p:nvSpPr>
          <p:cNvPr id="90" name="타원 89"/>
          <p:cNvSpPr/>
          <p:nvPr/>
        </p:nvSpPr>
        <p:spPr>
          <a:xfrm>
            <a:off x="8760663" y="4258831"/>
            <a:ext cx="1145337" cy="30893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pop-up-4</a:t>
            </a:r>
            <a:endParaRPr lang="ko-KR" altLang="en-US" sz="7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5010781" y="3506022"/>
            <a:ext cx="214072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94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HCS-Admin-00-1408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1020990" y="309526"/>
            <a:ext cx="2954661" cy="223874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Home &gt; </a:t>
            </a:r>
            <a:r>
              <a:rPr lang="ko-KR" altLang="en-US" dirty="0" err="1"/>
              <a:t>메인화면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회원가입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45583"/>
              </p:ext>
            </p:extLst>
          </p:nvPr>
        </p:nvGraphicFramePr>
        <p:xfrm>
          <a:off x="7770263" y="878116"/>
          <a:ext cx="2030962" cy="1969441"/>
        </p:xfrm>
        <a:graphic>
          <a:graphicData uri="http://schemas.openxmlformats.org/drawingml/2006/table">
            <a:tbl>
              <a:tblPr/>
              <a:tblGrid>
                <a:gridCol w="216558"/>
                <a:gridCol w="1814404"/>
              </a:tblGrid>
              <a:tr h="13677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marL="88900" indent="-39688"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8433">
                <a:tc gridSpan="2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0" name="텍스트 개체 틀 3"/>
          <p:cNvSpPr>
            <a:spLocks noGrp="1"/>
          </p:cNvSpPr>
          <p:nvPr>
            <p:ph type="body" sz="quarter" idx="23"/>
          </p:nvPr>
        </p:nvSpPr>
        <p:spPr>
          <a:xfrm>
            <a:off x="5363205" y="61744"/>
            <a:ext cx="1066170" cy="185906"/>
          </a:xfrm>
        </p:spPr>
        <p:txBody>
          <a:bodyPr/>
          <a:lstStyle/>
          <a:p>
            <a:r>
              <a:rPr lang="en-US" altLang="ko-KR" sz="1000" dirty="0" smtClean="0"/>
              <a:t>(</a:t>
            </a:r>
            <a:r>
              <a:rPr lang="ko-KR" altLang="en-US" sz="1000" smtClean="0"/>
              <a:t>주</a:t>
            </a:r>
            <a:r>
              <a:rPr lang="en-US" altLang="ko-KR" sz="1000" dirty="0" smtClean="0"/>
              <a:t>)</a:t>
            </a:r>
            <a:r>
              <a:rPr lang="ko-KR" altLang="en-US" sz="1000" smtClean="0"/>
              <a:t>지트레이스</a:t>
            </a:r>
            <a:endParaRPr lang="ko-KR" altLang="en-US" sz="1000" dirty="0"/>
          </a:p>
        </p:txBody>
      </p:sp>
      <p:sp>
        <p:nvSpPr>
          <p:cNvPr id="92" name="텍스트 개체 틀 9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회원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가입시</a:t>
            </a:r>
            <a:r>
              <a:rPr lang="ko-KR" altLang="en-US" dirty="0" smtClean="0"/>
              <a:t> 각종 </a:t>
            </a:r>
            <a:r>
              <a:rPr lang="ko-KR" altLang="en-US" dirty="0" err="1" smtClean="0"/>
              <a:t>알람</a:t>
            </a:r>
            <a:r>
              <a:rPr lang="ko-KR" altLang="en-US" dirty="0" smtClean="0"/>
              <a:t> 창</a:t>
            </a:r>
            <a:endParaRPr lang="ko-KR" altLang="en-US" dirty="0"/>
          </a:p>
        </p:txBody>
      </p:sp>
      <p:graphicFrame>
        <p:nvGraphicFramePr>
          <p:cNvPr id="86" name="표 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845922"/>
              </p:ext>
            </p:extLst>
          </p:nvPr>
        </p:nvGraphicFramePr>
        <p:xfrm>
          <a:off x="175610" y="983406"/>
          <a:ext cx="7306022" cy="504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602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0478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9" name="직사각형 98"/>
          <p:cNvSpPr/>
          <p:nvPr/>
        </p:nvSpPr>
        <p:spPr>
          <a:xfrm>
            <a:off x="764205" y="1119099"/>
            <a:ext cx="1265595" cy="25182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제목▼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6565888" y="1120498"/>
            <a:ext cx="689887" cy="249026"/>
          </a:xfrm>
          <a:prstGeom prst="roundRect">
            <a:avLst>
              <a:gd name="adj" fmla="val 4924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bg1"/>
                </a:solidFill>
              </a:rPr>
              <a:t>검색  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2329984" y="1120498"/>
            <a:ext cx="3974117" cy="24902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조회 내역을 입력을 하세요 </a:t>
            </a:r>
          </a:p>
        </p:txBody>
      </p:sp>
      <p:graphicFrame>
        <p:nvGraphicFramePr>
          <p:cNvPr id="102" name="표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521998"/>
              </p:ext>
            </p:extLst>
          </p:nvPr>
        </p:nvGraphicFramePr>
        <p:xfrm>
          <a:off x="200472" y="1643891"/>
          <a:ext cx="7321554" cy="3807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993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3306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9716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52209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346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</a:rPr>
                        <a:t>작성일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</a:rPr>
                        <a:t>공지 제목  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성명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</a:rPr>
                        <a:t>첨부파일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6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</a:rPr>
                        <a:t>NEW</a:t>
                      </a:r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선덕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6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</a:rPr>
                        <a:t>NEW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선덕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6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</a:rPr>
                        <a:t>NEW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선덕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6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</a:rPr>
                        <a:t>NEW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선덕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46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5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</a:rPr>
                        <a:t>NEW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선덕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46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</a:rPr>
                        <a:t>NEW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선덕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46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7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선덕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46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8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선덕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46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9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선덕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46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10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선덕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103" name="직사각형 102"/>
          <p:cNvSpPr/>
          <p:nvPr/>
        </p:nvSpPr>
        <p:spPr>
          <a:xfrm>
            <a:off x="2507239" y="6437114"/>
            <a:ext cx="2563522" cy="21544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lvl="0" algn="ctr">
              <a:spcBef>
                <a:spcPct val="200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◄◄  ◄  </a:t>
            </a:r>
            <a:r>
              <a:rPr lang="en-US" altLang="ko-KR" dirty="0">
                <a:solidFill>
                  <a:srgbClr val="292929"/>
                </a:solidFill>
                <a:latin typeface="맑은 고딕" pitchFamily="50" charset="-127"/>
                <a:ea typeface="맑은 고딕" pitchFamily="50" charset="-127"/>
                <a:sym typeface="Webdings" pitchFamily="18" charset="2"/>
              </a:rPr>
              <a:t>| 1 | </a:t>
            </a:r>
            <a:r>
              <a:rPr lang="en-US" altLang="ko-KR" b="1" dirty="0">
                <a:solidFill>
                  <a:srgbClr val="CC0000"/>
                </a:solidFill>
                <a:latin typeface="맑은 고딕" pitchFamily="50" charset="-127"/>
                <a:ea typeface="맑은 고딕" pitchFamily="50" charset="-127"/>
                <a:sym typeface="Webdings" pitchFamily="18" charset="2"/>
              </a:rPr>
              <a:t>2</a:t>
            </a:r>
            <a:r>
              <a:rPr lang="en-US" altLang="ko-KR" dirty="0">
                <a:solidFill>
                  <a:srgbClr val="292929"/>
                </a:solidFill>
                <a:latin typeface="맑은 고딕" pitchFamily="50" charset="-127"/>
                <a:ea typeface="맑은 고딕" pitchFamily="50" charset="-127"/>
                <a:sym typeface="Webdings" pitchFamily="18" charset="2"/>
              </a:rPr>
              <a:t> | 3 | 4 | 5 | 6 | 7 | 8 | 9 | 10 | 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►  ►►</a:t>
            </a: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245862" y="3084290"/>
            <a:ext cx="7276165" cy="258262"/>
          </a:xfrm>
          <a:prstGeom prst="round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105" name="타원 104"/>
          <p:cNvSpPr/>
          <p:nvPr/>
        </p:nvSpPr>
        <p:spPr>
          <a:xfrm>
            <a:off x="966716" y="1014470"/>
            <a:ext cx="185737" cy="185738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6436545" y="1026230"/>
            <a:ext cx="185737" cy="185738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8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7" name="타원 106"/>
          <p:cNvSpPr/>
          <p:nvPr/>
        </p:nvSpPr>
        <p:spPr>
          <a:xfrm>
            <a:off x="538332" y="3032280"/>
            <a:ext cx="185737" cy="185738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8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8" name="타원 107"/>
          <p:cNvSpPr/>
          <p:nvPr/>
        </p:nvSpPr>
        <p:spPr>
          <a:xfrm>
            <a:off x="-1161532" y="2172915"/>
            <a:ext cx="185737" cy="185738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-922085" y="3208136"/>
            <a:ext cx="185737" cy="185738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-1493848" y="5812746"/>
            <a:ext cx="664632" cy="267789"/>
          </a:xfrm>
          <a:prstGeom prst="rect">
            <a:avLst/>
          </a:prstGeom>
          <a:solidFill>
            <a:srgbClr val="3676BD"/>
          </a:solidFill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등록</a:t>
            </a:r>
          </a:p>
        </p:txBody>
      </p:sp>
      <p:sp>
        <p:nvSpPr>
          <p:cNvPr id="113" name="타원 112"/>
          <p:cNvSpPr/>
          <p:nvPr/>
        </p:nvSpPr>
        <p:spPr>
          <a:xfrm>
            <a:off x="6081828" y="2592424"/>
            <a:ext cx="185737" cy="185738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8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244692" y="688838"/>
            <a:ext cx="8322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00" dirty="0"/>
              <a:t>[ </a:t>
            </a:r>
            <a:r>
              <a:rPr lang="ko-KR" altLang="en-US" sz="800" smtClean="0"/>
              <a:t>공지사항  </a:t>
            </a:r>
            <a:r>
              <a:rPr lang="en-US" altLang="ko-KR" sz="800" dirty="0"/>
              <a:t>] </a:t>
            </a:r>
            <a:endParaRPr lang="ko-KR" altLang="en-US" sz="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733" y="2727497"/>
            <a:ext cx="257175" cy="238125"/>
          </a:xfrm>
          <a:prstGeom prst="rect">
            <a:avLst/>
          </a:prstGeom>
        </p:spPr>
      </p:pic>
      <p:pic>
        <p:nvPicPr>
          <p:cNvPr id="120" name="그림 1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533" y="2727497"/>
            <a:ext cx="257175" cy="238125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758" y="2717972"/>
            <a:ext cx="257175" cy="238125"/>
          </a:xfrm>
          <a:prstGeom prst="rect">
            <a:avLst/>
          </a:prstGeom>
        </p:spPr>
      </p:pic>
      <p:pic>
        <p:nvPicPr>
          <p:cNvPr id="122" name="그림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720" y="3776909"/>
            <a:ext cx="257175" cy="238125"/>
          </a:xfrm>
          <a:prstGeom prst="rect">
            <a:avLst/>
          </a:prstGeom>
        </p:spPr>
      </p:pic>
      <p:pic>
        <p:nvPicPr>
          <p:cNvPr id="123" name="그림 1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520" y="3776909"/>
            <a:ext cx="257175" cy="238125"/>
          </a:xfrm>
          <a:prstGeom prst="rect">
            <a:avLst/>
          </a:prstGeom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745" y="3767384"/>
            <a:ext cx="257175" cy="238125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22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HCS-Admin-00-1408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1020990" y="309526"/>
            <a:ext cx="2954661" cy="223874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Home &gt; </a:t>
            </a:r>
            <a:r>
              <a:rPr lang="ko-KR" altLang="en-US" dirty="0" err="1"/>
              <a:t>메인화면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smtClean="0"/>
              <a:t>공지사항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134886"/>
              </p:ext>
            </p:extLst>
          </p:nvPr>
        </p:nvGraphicFramePr>
        <p:xfrm>
          <a:off x="7770263" y="878116"/>
          <a:ext cx="2030962" cy="1969441"/>
        </p:xfrm>
        <a:graphic>
          <a:graphicData uri="http://schemas.openxmlformats.org/drawingml/2006/table">
            <a:tbl>
              <a:tblPr/>
              <a:tblGrid>
                <a:gridCol w="216558"/>
                <a:gridCol w="1814404"/>
              </a:tblGrid>
              <a:tr h="13677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8433">
                <a:tc gridSpan="2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0" name="텍스트 개체 틀 3"/>
          <p:cNvSpPr>
            <a:spLocks noGrp="1"/>
          </p:cNvSpPr>
          <p:nvPr>
            <p:ph type="body" sz="quarter" idx="23"/>
          </p:nvPr>
        </p:nvSpPr>
        <p:spPr>
          <a:xfrm>
            <a:off x="5363205" y="61744"/>
            <a:ext cx="1066170" cy="185906"/>
          </a:xfrm>
        </p:spPr>
        <p:txBody>
          <a:bodyPr/>
          <a:lstStyle/>
          <a:p>
            <a:r>
              <a:rPr lang="en-US" altLang="ko-KR" sz="1000" dirty="0" smtClean="0"/>
              <a:t>(</a:t>
            </a:r>
            <a:r>
              <a:rPr lang="ko-KR" altLang="en-US" sz="1000" smtClean="0"/>
              <a:t>주</a:t>
            </a:r>
            <a:r>
              <a:rPr lang="en-US" altLang="ko-KR" sz="1000" dirty="0" smtClean="0"/>
              <a:t>)</a:t>
            </a:r>
            <a:r>
              <a:rPr lang="ko-KR" altLang="en-US" sz="1000" smtClean="0"/>
              <a:t>지트레이스</a:t>
            </a:r>
            <a:endParaRPr lang="ko-KR" altLang="en-US" sz="1000" dirty="0"/>
          </a:p>
        </p:txBody>
      </p:sp>
      <p:sp>
        <p:nvSpPr>
          <p:cNvPr id="92" name="텍스트 개체 틀 9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회원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가입시</a:t>
            </a:r>
            <a:r>
              <a:rPr lang="ko-KR" altLang="en-US" dirty="0" smtClean="0"/>
              <a:t> 각종 </a:t>
            </a:r>
            <a:r>
              <a:rPr lang="ko-KR" altLang="en-US" dirty="0" err="1" smtClean="0"/>
              <a:t>알람</a:t>
            </a:r>
            <a:r>
              <a:rPr lang="ko-KR" altLang="en-US" dirty="0" smtClean="0"/>
              <a:t> 창</a:t>
            </a:r>
            <a:endParaRPr lang="ko-KR" altLang="en-US" dirty="0"/>
          </a:p>
        </p:txBody>
      </p:sp>
      <p:sp>
        <p:nvSpPr>
          <p:cNvPr id="108" name="타원 107"/>
          <p:cNvSpPr/>
          <p:nvPr/>
        </p:nvSpPr>
        <p:spPr>
          <a:xfrm>
            <a:off x="-1161532" y="2172915"/>
            <a:ext cx="185737" cy="185738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-922085" y="3208136"/>
            <a:ext cx="185737" cy="185738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-1493848" y="5812746"/>
            <a:ext cx="664632" cy="267789"/>
          </a:xfrm>
          <a:prstGeom prst="rect">
            <a:avLst/>
          </a:prstGeom>
          <a:solidFill>
            <a:srgbClr val="3676BD"/>
          </a:solidFill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등록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56854" y="974588"/>
            <a:ext cx="137730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00" dirty="0"/>
              <a:t>[ </a:t>
            </a:r>
            <a:r>
              <a:rPr lang="ko-KR" altLang="en-US" sz="800" smtClean="0"/>
              <a:t>공지 사항 세부 내역  </a:t>
            </a:r>
            <a:r>
              <a:rPr lang="en-US" altLang="ko-KR" sz="800" dirty="0"/>
              <a:t>] </a:t>
            </a:r>
            <a:endParaRPr lang="ko-KR" altLang="en-US" sz="800" dirty="0"/>
          </a:p>
        </p:txBody>
      </p:sp>
      <p:pic>
        <p:nvPicPr>
          <p:cNvPr id="30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78" y="1414981"/>
            <a:ext cx="7092950" cy="2813105"/>
          </a:xfrm>
          <a:prstGeom prst="rect">
            <a:avLst/>
          </a:prstGeom>
        </p:spPr>
      </p:pic>
      <p:sp>
        <p:nvSpPr>
          <p:cNvPr id="31" name="Text Box"/>
          <p:cNvSpPr>
            <a:spLocks/>
          </p:cNvSpPr>
          <p:nvPr/>
        </p:nvSpPr>
        <p:spPr bwMode="auto">
          <a:xfrm>
            <a:off x="1473292" y="1710325"/>
            <a:ext cx="5654504" cy="1656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262626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748596" y="5491019"/>
            <a:ext cx="664632" cy="267789"/>
          </a:xfrm>
          <a:prstGeom prst="rect">
            <a:avLst/>
          </a:prstGeom>
          <a:solidFill>
            <a:srgbClr val="3676BD"/>
          </a:solidFill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목록</a:t>
            </a:r>
            <a:endParaRPr lang="ko-KR" altLang="en-US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8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42" y="1985376"/>
            <a:ext cx="6935926" cy="1695132"/>
          </a:xfrm>
          <a:prstGeom prst="rect">
            <a:avLst/>
          </a:prstGeom>
        </p:spPr>
      </p:pic>
      <p:sp>
        <p:nvSpPr>
          <p:cNvPr id="39" name="Oval 120"/>
          <p:cNvSpPr>
            <a:spLocks noChangeArrowheads="1"/>
          </p:cNvSpPr>
          <p:nvPr/>
        </p:nvSpPr>
        <p:spPr bwMode="auto">
          <a:xfrm>
            <a:off x="1347720" y="1723185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341433" y="1424084"/>
            <a:ext cx="987237" cy="262833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등록일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1" name="Text Box"/>
          <p:cNvSpPr>
            <a:spLocks/>
          </p:cNvSpPr>
          <p:nvPr/>
        </p:nvSpPr>
        <p:spPr bwMode="auto">
          <a:xfrm>
            <a:off x="1473292" y="1468926"/>
            <a:ext cx="2035141" cy="1656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262626"/>
                </a:solidFill>
                <a:effectLst/>
                <a:latin typeface="맑은 고딕" pitchFamily="50" charset="-127"/>
                <a:ea typeface="맑은 고딕" pitchFamily="50" charset="-127"/>
              </a:rPr>
              <a:t>2016-01-01</a:t>
            </a:r>
            <a:endParaRPr lang="en-US" dirty="0">
              <a:solidFill>
                <a:srgbClr val="262626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20278" y="3736539"/>
            <a:ext cx="1033408" cy="128345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첨부파일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354784" y="3745742"/>
            <a:ext cx="6058443" cy="1283457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44" name="Text Box"/>
          <p:cNvSpPr>
            <a:spLocks/>
          </p:cNvSpPr>
          <p:nvPr/>
        </p:nvSpPr>
        <p:spPr bwMode="auto">
          <a:xfrm>
            <a:off x="1429477" y="3823111"/>
            <a:ext cx="2484000" cy="1656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>
                <a:solidFill>
                  <a:srgbClr val="262626"/>
                </a:solidFill>
                <a:effectLst/>
                <a:latin typeface="맑은 고딕" pitchFamily="50" charset="-127"/>
                <a:ea typeface="맑은 고딕" pitchFamily="50" charset="-127"/>
              </a:rPr>
              <a:t>파일명 </a:t>
            </a:r>
            <a:r>
              <a:rPr lang="en-US" altLang="ko-KR" dirty="0" smtClean="0">
                <a:solidFill>
                  <a:srgbClr val="262626"/>
                </a:solidFill>
                <a:latin typeface="맑은 고딕" pitchFamily="50" charset="-127"/>
                <a:ea typeface="맑은 고딕" pitchFamily="50" charset="-127"/>
              </a:rPr>
              <a:t>1.hwp </a:t>
            </a:r>
            <a:endParaRPr lang="en-US" dirty="0">
              <a:solidFill>
                <a:srgbClr val="262626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Oval 120"/>
          <p:cNvSpPr>
            <a:spLocks noChangeArrowheads="1"/>
          </p:cNvSpPr>
          <p:nvPr/>
        </p:nvSpPr>
        <p:spPr bwMode="auto">
          <a:xfrm>
            <a:off x="6756237" y="5428426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en-US" altLang="ko-KR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 Box"/>
          <p:cNvSpPr>
            <a:spLocks/>
          </p:cNvSpPr>
          <p:nvPr/>
        </p:nvSpPr>
        <p:spPr bwMode="auto">
          <a:xfrm>
            <a:off x="1430460" y="4091208"/>
            <a:ext cx="2484000" cy="1656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262626"/>
                </a:solidFill>
                <a:latin typeface="맑은 고딕" pitchFamily="50" charset="-127"/>
              </a:rPr>
              <a:t>파일명 </a:t>
            </a:r>
            <a:r>
              <a:rPr lang="en-US" altLang="ko-KR" dirty="0">
                <a:solidFill>
                  <a:srgbClr val="262626"/>
                </a:solidFill>
                <a:latin typeface="맑은 고딕" pitchFamily="50" charset="-127"/>
              </a:rPr>
              <a:t>1.hwp </a:t>
            </a:r>
          </a:p>
          <a:p>
            <a:endParaRPr lang="en-US" dirty="0">
              <a:solidFill>
                <a:srgbClr val="262626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 Box"/>
          <p:cNvSpPr>
            <a:spLocks/>
          </p:cNvSpPr>
          <p:nvPr/>
        </p:nvSpPr>
        <p:spPr bwMode="auto">
          <a:xfrm>
            <a:off x="1443160" y="4351558"/>
            <a:ext cx="2484000" cy="1656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solidFill>
                  <a:srgbClr val="262626"/>
                </a:solidFill>
                <a:latin typeface="맑은 고딕" pitchFamily="50" charset="-127"/>
              </a:rPr>
              <a:t>파일명 </a:t>
            </a:r>
            <a:r>
              <a:rPr lang="en-US" altLang="ko-KR" dirty="0">
                <a:solidFill>
                  <a:srgbClr val="262626"/>
                </a:solidFill>
                <a:latin typeface="맑은 고딕" pitchFamily="50" charset="-127"/>
              </a:rPr>
              <a:t>1.hwp </a:t>
            </a:r>
          </a:p>
          <a:p>
            <a:endParaRPr lang="en-US" dirty="0">
              <a:solidFill>
                <a:srgbClr val="262626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 Box"/>
          <p:cNvSpPr>
            <a:spLocks/>
          </p:cNvSpPr>
          <p:nvPr/>
        </p:nvSpPr>
        <p:spPr bwMode="auto">
          <a:xfrm>
            <a:off x="1443160" y="4574007"/>
            <a:ext cx="2484000" cy="1656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solidFill>
                  <a:srgbClr val="262626"/>
                </a:solidFill>
                <a:latin typeface="맑은 고딕" pitchFamily="50" charset="-127"/>
              </a:rPr>
              <a:t>파일명 </a:t>
            </a:r>
            <a:r>
              <a:rPr lang="en-US" altLang="ko-KR" dirty="0">
                <a:solidFill>
                  <a:srgbClr val="262626"/>
                </a:solidFill>
                <a:latin typeface="맑은 고딕" pitchFamily="50" charset="-127"/>
              </a:rPr>
              <a:t>1.hwp </a:t>
            </a:r>
          </a:p>
          <a:p>
            <a:endParaRPr lang="en-US" dirty="0">
              <a:solidFill>
                <a:srgbClr val="262626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Text Box"/>
          <p:cNvSpPr>
            <a:spLocks/>
          </p:cNvSpPr>
          <p:nvPr/>
        </p:nvSpPr>
        <p:spPr bwMode="auto">
          <a:xfrm>
            <a:off x="1455860" y="4834357"/>
            <a:ext cx="2484000" cy="1656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solidFill>
                  <a:srgbClr val="262626"/>
                </a:solidFill>
                <a:latin typeface="맑은 고딕" pitchFamily="50" charset="-127"/>
              </a:rPr>
              <a:t>파일명 </a:t>
            </a:r>
            <a:r>
              <a:rPr lang="en-US" altLang="ko-KR" dirty="0">
                <a:solidFill>
                  <a:srgbClr val="262626"/>
                </a:solidFill>
                <a:latin typeface="맑은 고딕" pitchFamily="50" charset="-127"/>
              </a:rPr>
              <a:t>1.hwp </a:t>
            </a:r>
          </a:p>
          <a:p>
            <a:endParaRPr lang="en-US" dirty="0">
              <a:solidFill>
                <a:srgbClr val="262626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91996" y="2100051"/>
            <a:ext cx="1144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공지사항입니다</a:t>
            </a:r>
            <a:r>
              <a:rPr lang="en-US" altLang="ko-KR" sz="800" dirty="0" smtClean="0"/>
              <a:t>. </a:t>
            </a:r>
          </a:p>
          <a:p>
            <a:endParaRPr lang="en-US" altLang="ko-KR" sz="800" dirty="0"/>
          </a:p>
          <a:p>
            <a:r>
              <a:rPr lang="ko-KR" altLang="en-US" sz="800" dirty="0" smtClean="0"/>
              <a:t>테스트 사항 입니다</a:t>
            </a:r>
            <a:r>
              <a:rPr lang="en-US" altLang="ko-KR" sz="800" dirty="0" smtClean="0"/>
              <a:t>. </a:t>
            </a:r>
          </a:p>
          <a:p>
            <a:endParaRPr lang="ko-KR" altLang="en-US" sz="800"/>
          </a:p>
        </p:txBody>
      </p:sp>
      <p:sp>
        <p:nvSpPr>
          <p:cNvPr id="67" name="TextBox 66"/>
          <p:cNvSpPr txBox="1"/>
          <p:nvPr/>
        </p:nvSpPr>
        <p:spPr>
          <a:xfrm>
            <a:off x="1523037" y="1686885"/>
            <a:ext cx="1113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임시 테스트 입니다</a:t>
            </a:r>
            <a:r>
              <a:rPr lang="en-US" altLang="ko-KR" sz="800" dirty="0" smtClean="0"/>
              <a:t>. </a:t>
            </a:r>
          </a:p>
          <a:p>
            <a:endParaRPr lang="ko-KR" altLang="en-US" sz="800" dirty="0"/>
          </a:p>
        </p:txBody>
      </p:sp>
      <p:sp>
        <p:nvSpPr>
          <p:cNvPr id="68" name="직사각형 67"/>
          <p:cNvSpPr/>
          <p:nvPr/>
        </p:nvSpPr>
        <p:spPr>
          <a:xfrm>
            <a:off x="4172568" y="1413167"/>
            <a:ext cx="987237" cy="262833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작성자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69" name="Text Box"/>
          <p:cNvSpPr>
            <a:spLocks/>
          </p:cNvSpPr>
          <p:nvPr/>
        </p:nvSpPr>
        <p:spPr bwMode="auto">
          <a:xfrm>
            <a:off x="5304427" y="1458009"/>
            <a:ext cx="2035141" cy="1656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262626"/>
                </a:solidFill>
                <a:effectLst/>
                <a:latin typeface="맑은 고딕" pitchFamily="50" charset="-127"/>
                <a:ea typeface="맑은 고딕" pitchFamily="50" charset="-127"/>
              </a:rPr>
              <a:t>관리자</a:t>
            </a:r>
            <a:endParaRPr lang="en-US" dirty="0">
              <a:solidFill>
                <a:srgbClr val="262626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043369" y="3841161"/>
            <a:ext cx="257175" cy="165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5" name="아래쪽 화살표 4"/>
          <p:cNvSpPr/>
          <p:nvPr/>
        </p:nvSpPr>
        <p:spPr>
          <a:xfrm>
            <a:off x="4143381" y="3891765"/>
            <a:ext cx="57150" cy="61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72" name="직사각형 71"/>
          <p:cNvSpPr/>
          <p:nvPr/>
        </p:nvSpPr>
        <p:spPr>
          <a:xfrm>
            <a:off x="4043369" y="4101127"/>
            <a:ext cx="257175" cy="165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73" name="아래쪽 화살표 72"/>
          <p:cNvSpPr/>
          <p:nvPr/>
        </p:nvSpPr>
        <p:spPr>
          <a:xfrm>
            <a:off x="4143381" y="4151731"/>
            <a:ext cx="57150" cy="61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74" name="직사각형 73"/>
          <p:cNvSpPr/>
          <p:nvPr/>
        </p:nvSpPr>
        <p:spPr>
          <a:xfrm>
            <a:off x="4043369" y="4364573"/>
            <a:ext cx="257175" cy="165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75" name="아래쪽 화살표 74"/>
          <p:cNvSpPr/>
          <p:nvPr/>
        </p:nvSpPr>
        <p:spPr>
          <a:xfrm>
            <a:off x="4143381" y="4415177"/>
            <a:ext cx="57150" cy="61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76" name="직사각형 75"/>
          <p:cNvSpPr/>
          <p:nvPr/>
        </p:nvSpPr>
        <p:spPr>
          <a:xfrm>
            <a:off x="4043369" y="4624539"/>
            <a:ext cx="257175" cy="165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77" name="아래쪽 화살표 76"/>
          <p:cNvSpPr/>
          <p:nvPr/>
        </p:nvSpPr>
        <p:spPr>
          <a:xfrm>
            <a:off x="4143381" y="4675143"/>
            <a:ext cx="57150" cy="61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78" name="직사각형 77"/>
          <p:cNvSpPr/>
          <p:nvPr/>
        </p:nvSpPr>
        <p:spPr>
          <a:xfrm>
            <a:off x="4072272" y="4840743"/>
            <a:ext cx="257175" cy="165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79" name="아래쪽 화살표 78"/>
          <p:cNvSpPr/>
          <p:nvPr/>
        </p:nvSpPr>
        <p:spPr>
          <a:xfrm>
            <a:off x="4172284" y="4891347"/>
            <a:ext cx="57150" cy="61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80" name="Oval 120"/>
          <p:cNvSpPr>
            <a:spLocks noChangeArrowheads="1"/>
          </p:cNvSpPr>
          <p:nvPr/>
        </p:nvSpPr>
        <p:spPr bwMode="auto">
          <a:xfrm>
            <a:off x="1363904" y="3689550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Oval 120"/>
          <p:cNvSpPr>
            <a:spLocks noChangeArrowheads="1"/>
          </p:cNvSpPr>
          <p:nvPr/>
        </p:nvSpPr>
        <p:spPr bwMode="auto">
          <a:xfrm>
            <a:off x="3980901" y="3750710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 bwMode="auto">
          <a:xfrm>
            <a:off x="7977336" y="2847557"/>
            <a:ext cx="218681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ko-KR" altLang="en-US" sz="8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일 추가요청 </a:t>
            </a:r>
            <a:endParaRPr kumimoji="0" lang="en-US" altLang="ko-KR" sz="8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공지 </a:t>
            </a:r>
            <a:r>
              <a:rPr kumimoji="0" lang="ko-KR" altLang="en-US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사항은 </a:t>
            </a:r>
            <a:r>
              <a:rPr kumimoji="0" lang="ko-KR" altLang="en-US" sz="8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등록 회사를 </a:t>
            </a:r>
            <a:r>
              <a:rPr kumimoji="0" lang="ko-KR" altLang="en-US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선택을 할 수 있는</a:t>
            </a:r>
            <a:endParaRPr kumimoji="0" lang="en-US" altLang="ko-KR" sz="8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형태로 구현 요청 </a:t>
            </a:r>
            <a:endParaRPr kumimoji="0" lang="en-US" altLang="ko-KR" sz="8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876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HCS-Admin-00-1408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1020990" y="309526"/>
            <a:ext cx="2954661" cy="223874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Home &gt; </a:t>
            </a:r>
            <a:r>
              <a:rPr lang="ko-KR" altLang="en-US" dirty="0" err="1"/>
              <a:t>메인화면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회원가입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445587"/>
              </p:ext>
            </p:extLst>
          </p:nvPr>
        </p:nvGraphicFramePr>
        <p:xfrm>
          <a:off x="7770263" y="878116"/>
          <a:ext cx="2030962" cy="1969441"/>
        </p:xfrm>
        <a:graphic>
          <a:graphicData uri="http://schemas.openxmlformats.org/drawingml/2006/table">
            <a:tbl>
              <a:tblPr/>
              <a:tblGrid>
                <a:gridCol w="216558"/>
                <a:gridCol w="1814404"/>
              </a:tblGrid>
              <a:tr h="13677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8433">
                <a:tc gridSpan="2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0" name="텍스트 개체 틀 3"/>
          <p:cNvSpPr>
            <a:spLocks noGrp="1"/>
          </p:cNvSpPr>
          <p:nvPr>
            <p:ph type="body" sz="quarter" idx="23"/>
          </p:nvPr>
        </p:nvSpPr>
        <p:spPr>
          <a:xfrm>
            <a:off x="5363205" y="61744"/>
            <a:ext cx="1066170" cy="185906"/>
          </a:xfrm>
        </p:spPr>
        <p:txBody>
          <a:bodyPr/>
          <a:lstStyle/>
          <a:p>
            <a:r>
              <a:rPr lang="en-US" altLang="ko-KR" sz="1000" dirty="0" smtClean="0"/>
              <a:t>(</a:t>
            </a:r>
            <a:r>
              <a:rPr lang="ko-KR" altLang="en-US" sz="1000" smtClean="0"/>
              <a:t>주</a:t>
            </a:r>
            <a:r>
              <a:rPr lang="en-US" altLang="ko-KR" sz="1000" dirty="0" smtClean="0"/>
              <a:t>)</a:t>
            </a:r>
            <a:r>
              <a:rPr lang="ko-KR" altLang="en-US" sz="1000" smtClean="0"/>
              <a:t>지트레이스</a:t>
            </a:r>
            <a:endParaRPr lang="ko-KR" altLang="en-US" sz="1000" dirty="0"/>
          </a:p>
        </p:txBody>
      </p:sp>
      <p:sp>
        <p:nvSpPr>
          <p:cNvPr id="92" name="텍스트 개체 틀 9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회원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가입시</a:t>
            </a:r>
            <a:r>
              <a:rPr lang="ko-KR" altLang="en-US" dirty="0" smtClean="0"/>
              <a:t> 각종 </a:t>
            </a:r>
            <a:r>
              <a:rPr lang="ko-KR" altLang="en-US" dirty="0" err="1" smtClean="0"/>
              <a:t>알람</a:t>
            </a:r>
            <a:r>
              <a:rPr lang="ko-KR" altLang="en-US" dirty="0" smtClean="0"/>
              <a:t> 창</a:t>
            </a:r>
            <a:endParaRPr lang="ko-KR" altLang="en-US" dirty="0"/>
          </a:p>
        </p:txBody>
      </p:sp>
      <p:sp>
        <p:nvSpPr>
          <p:cNvPr id="103" name="직사각형 102"/>
          <p:cNvSpPr/>
          <p:nvPr/>
        </p:nvSpPr>
        <p:spPr>
          <a:xfrm>
            <a:off x="2538255" y="1957448"/>
            <a:ext cx="2563522" cy="21544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lvl="0" algn="ctr">
              <a:spcBef>
                <a:spcPct val="200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◄◄  ◄  </a:t>
            </a:r>
            <a:r>
              <a:rPr lang="en-US" altLang="ko-KR" dirty="0">
                <a:solidFill>
                  <a:srgbClr val="292929"/>
                </a:solidFill>
                <a:latin typeface="맑은 고딕" pitchFamily="50" charset="-127"/>
                <a:ea typeface="맑은 고딕" pitchFamily="50" charset="-127"/>
                <a:sym typeface="Webdings" pitchFamily="18" charset="2"/>
              </a:rPr>
              <a:t>| 1 | </a:t>
            </a:r>
            <a:r>
              <a:rPr lang="en-US" altLang="ko-KR" b="1" dirty="0">
                <a:solidFill>
                  <a:srgbClr val="CC0000"/>
                </a:solidFill>
                <a:latin typeface="맑은 고딕" pitchFamily="50" charset="-127"/>
                <a:ea typeface="맑은 고딕" pitchFamily="50" charset="-127"/>
                <a:sym typeface="Webdings" pitchFamily="18" charset="2"/>
              </a:rPr>
              <a:t>2</a:t>
            </a:r>
            <a:r>
              <a:rPr lang="en-US" altLang="ko-KR" dirty="0">
                <a:solidFill>
                  <a:srgbClr val="292929"/>
                </a:solidFill>
                <a:latin typeface="맑은 고딕" pitchFamily="50" charset="-127"/>
                <a:ea typeface="맑은 고딕" pitchFamily="50" charset="-127"/>
                <a:sym typeface="Webdings" pitchFamily="18" charset="2"/>
              </a:rPr>
              <a:t> | 3 | 4 | 5 | 6 | 7 | 8 | 9 | 10 | 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►  ►►</a:t>
            </a:r>
          </a:p>
        </p:txBody>
      </p:sp>
      <p:sp>
        <p:nvSpPr>
          <p:cNvPr id="112" name="직사각형 111"/>
          <p:cNvSpPr/>
          <p:nvPr/>
        </p:nvSpPr>
        <p:spPr>
          <a:xfrm>
            <a:off x="6496153" y="5430609"/>
            <a:ext cx="664632" cy="267789"/>
          </a:xfrm>
          <a:prstGeom prst="rect">
            <a:avLst/>
          </a:prstGeom>
          <a:solidFill>
            <a:srgbClr val="3676BD"/>
          </a:solidFill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등록</a:t>
            </a:r>
          </a:p>
        </p:txBody>
      </p:sp>
      <p:sp>
        <p:nvSpPr>
          <p:cNvPr id="119" name="직사각형 118"/>
          <p:cNvSpPr/>
          <p:nvPr/>
        </p:nvSpPr>
        <p:spPr>
          <a:xfrm>
            <a:off x="236677" y="688838"/>
            <a:ext cx="84830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00" dirty="0"/>
              <a:t>[ </a:t>
            </a:r>
            <a:r>
              <a:rPr lang="en-US" altLang="ko-KR" sz="800" dirty="0" smtClean="0"/>
              <a:t>1:1 </a:t>
            </a:r>
            <a:r>
              <a:rPr lang="ko-KR" altLang="en-US" sz="800" smtClean="0"/>
              <a:t>문의   </a:t>
            </a:r>
            <a:r>
              <a:rPr lang="en-US" altLang="ko-KR" sz="800" dirty="0"/>
              <a:t>] </a:t>
            </a:r>
            <a:endParaRPr lang="ko-KR" altLang="en-US" sz="800" dirty="0"/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912859"/>
              </p:ext>
            </p:extLst>
          </p:nvPr>
        </p:nvGraphicFramePr>
        <p:xfrm>
          <a:off x="197555" y="1245011"/>
          <a:ext cx="7187786" cy="3978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4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550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4121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9245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6421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1264212"/>
              </a:tblGrid>
              <a:tr h="364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등록일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구분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제목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답변일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처리 상태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4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가입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</a:rPr>
                        <a:t>NEW</a:t>
                      </a:r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처리중</a:t>
                      </a:r>
                      <a:r>
                        <a:rPr lang="ko-KR" altLang="en-US" sz="800" dirty="0"/>
                        <a:t>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4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다운로드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</a:rPr>
                        <a:t>NEW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처리중</a:t>
                      </a:r>
                      <a:r>
                        <a:rPr lang="ko-KR" altLang="en-US" sz="800" dirty="0"/>
                        <a:t>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4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다운로드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</a:rPr>
                        <a:t>NEW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처리중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4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다운로드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</a:rPr>
                        <a:t>NEW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답변 완료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84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5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다운로드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</a:rPr>
                        <a:t>NEW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답변 완료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4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다운로드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</a:rPr>
                        <a:t>NEW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답변 완료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64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7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다운로드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답변 완료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64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8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다운로드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답변 완료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64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9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다운로드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답변 완료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64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10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다운로드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답변 완료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30" name="모서리가 둥근 직사각형 29"/>
          <p:cNvSpPr/>
          <p:nvPr/>
        </p:nvSpPr>
        <p:spPr>
          <a:xfrm>
            <a:off x="254785" y="2745517"/>
            <a:ext cx="7170408" cy="258262"/>
          </a:xfrm>
          <a:prstGeom prst="round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1" name="타원 30"/>
          <p:cNvSpPr/>
          <p:nvPr/>
        </p:nvSpPr>
        <p:spPr>
          <a:xfrm>
            <a:off x="6336506" y="5378765"/>
            <a:ext cx="185737" cy="185738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8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-1530744" y="2198862"/>
            <a:ext cx="185737" cy="185738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1810381" y="2781779"/>
            <a:ext cx="185737" cy="185738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 bwMode="auto">
          <a:xfrm>
            <a:off x="7770263" y="2847557"/>
            <a:ext cx="148309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1:1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문의 답변 주체는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?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본사에서 답변 처리를 한다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066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HCS-Admin-00-1408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1020990" y="309526"/>
            <a:ext cx="2954661" cy="223874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Home &gt; </a:t>
            </a:r>
            <a:r>
              <a:rPr lang="ko-KR" altLang="en-US" dirty="0" err="1"/>
              <a:t>메인화면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en-US" altLang="ko-KR" dirty="0" smtClean="0"/>
              <a:t>1:1 </a:t>
            </a:r>
            <a:r>
              <a:rPr lang="ko-KR" altLang="en-US" smtClean="0"/>
              <a:t>문의 등록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699370"/>
              </p:ext>
            </p:extLst>
          </p:nvPr>
        </p:nvGraphicFramePr>
        <p:xfrm>
          <a:off x="7770263" y="878116"/>
          <a:ext cx="2030962" cy="2139202"/>
        </p:xfrm>
        <a:graphic>
          <a:graphicData uri="http://schemas.openxmlformats.org/drawingml/2006/table">
            <a:tbl>
              <a:tblPr/>
              <a:tblGrid>
                <a:gridCol w="216558"/>
                <a:gridCol w="1814404"/>
              </a:tblGrid>
              <a:tr h="13677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852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8433">
                <a:tc gridSpan="2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0" name="텍스트 개체 틀 3"/>
          <p:cNvSpPr>
            <a:spLocks noGrp="1"/>
          </p:cNvSpPr>
          <p:nvPr>
            <p:ph type="body" sz="quarter" idx="23"/>
          </p:nvPr>
        </p:nvSpPr>
        <p:spPr>
          <a:xfrm>
            <a:off x="5363205" y="61744"/>
            <a:ext cx="1066170" cy="185906"/>
          </a:xfrm>
        </p:spPr>
        <p:txBody>
          <a:bodyPr/>
          <a:lstStyle/>
          <a:p>
            <a:r>
              <a:rPr lang="en-US" altLang="ko-KR" sz="1000" dirty="0" smtClean="0"/>
              <a:t>(</a:t>
            </a:r>
            <a:r>
              <a:rPr lang="ko-KR" altLang="en-US" sz="1000" smtClean="0"/>
              <a:t>주</a:t>
            </a:r>
            <a:r>
              <a:rPr lang="en-US" altLang="ko-KR" sz="1000" dirty="0" smtClean="0"/>
              <a:t>)</a:t>
            </a:r>
            <a:r>
              <a:rPr lang="ko-KR" altLang="en-US" sz="1000" smtClean="0"/>
              <a:t>지트레이스</a:t>
            </a:r>
            <a:endParaRPr lang="ko-KR" altLang="en-US" sz="1000" dirty="0"/>
          </a:p>
        </p:txBody>
      </p:sp>
      <p:sp>
        <p:nvSpPr>
          <p:cNvPr id="92" name="텍스트 개체 틀 9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9" name="직사각형 118"/>
          <p:cNvSpPr/>
          <p:nvPr/>
        </p:nvSpPr>
        <p:spPr>
          <a:xfrm>
            <a:off x="236677" y="688838"/>
            <a:ext cx="84830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00" dirty="0"/>
              <a:t>[ </a:t>
            </a:r>
            <a:r>
              <a:rPr lang="en-US" altLang="ko-KR" sz="800" dirty="0" smtClean="0"/>
              <a:t>1:1 </a:t>
            </a:r>
            <a:r>
              <a:rPr lang="ko-KR" altLang="en-US" sz="800" smtClean="0"/>
              <a:t>문의   </a:t>
            </a:r>
            <a:r>
              <a:rPr lang="en-US" altLang="ko-KR" sz="800" dirty="0"/>
              <a:t>] </a:t>
            </a:r>
            <a:endParaRPr lang="ko-KR" altLang="en-US" sz="800" dirty="0"/>
          </a:p>
        </p:txBody>
      </p:sp>
      <p:pic>
        <p:nvPicPr>
          <p:cNvPr id="18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78" y="1129231"/>
            <a:ext cx="7092950" cy="3099546"/>
          </a:xfrm>
          <a:prstGeom prst="rect">
            <a:avLst/>
          </a:prstGeom>
        </p:spPr>
      </p:pic>
      <p:sp>
        <p:nvSpPr>
          <p:cNvPr id="19" name="Text Box"/>
          <p:cNvSpPr>
            <a:spLocks/>
          </p:cNvSpPr>
          <p:nvPr/>
        </p:nvSpPr>
        <p:spPr bwMode="auto">
          <a:xfrm>
            <a:off x="1473292" y="1424575"/>
            <a:ext cx="5654504" cy="1656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262626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588919" y="4364624"/>
            <a:ext cx="833307" cy="267789"/>
          </a:xfrm>
          <a:prstGeom prst="rect">
            <a:avLst/>
          </a:prstGeom>
          <a:solidFill>
            <a:srgbClr val="3676BD"/>
          </a:solidFill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질문 등록</a:t>
            </a:r>
            <a:endParaRPr lang="ko-KR" altLang="en-US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 Box"/>
          <p:cNvSpPr>
            <a:spLocks/>
          </p:cNvSpPr>
          <p:nvPr/>
        </p:nvSpPr>
        <p:spPr bwMode="auto">
          <a:xfrm>
            <a:off x="1472665" y="1175748"/>
            <a:ext cx="1759405" cy="1656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ctr" anchorCtr="0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262626"/>
                </a:solidFill>
                <a:latin typeface="맑은 고딕" pitchFamily="50" charset="-127"/>
                <a:ea typeface="맑은 고딕" pitchFamily="50" charset="-127"/>
              </a:rPr>
              <a:t>가입 </a:t>
            </a:r>
            <a:endParaRPr lang="en-US" dirty="0">
              <a:solidFill>
                <a:srgbClr val="262626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 Box"/>
          <p:cNvSpPr>
            <a:spLocks/>
          </p:cNvSpPr>
          <p:nvPr/>
        </p:nvSpPr>
        <p:spPr bwMode="auto">
          <a:xfrm>
            <a:off x="3242507" y="1175748"/>
            <a:ext cx="165600" cy="16560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262626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Drop-Down Arrow"/>
          <p:cNvSpPr/>
          <p:nvPr/>
        </p:nvSpPr>
        <p:spPr>
          <a:xfrm rot="10800000">
            <a:off x="3290450" y="1236130"/>
            <a:ext cx="74231" cy="59296"/>
          </a:xfrm>
          <a:prstGeom prst="triangle">
            <a:avLst/>
          </a:prstGeom>
          <a:solidFill>
            <a:schemeClr val="bg1"/>
          </a:solidFill>
          <a:ln w="635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" name="Oval 120"/>
          <p:cNvSpPr>
            <a:spLocks noChangeArrowheads="1"/>
          </p:cNvSpPr>
          <p:nvPr/>
        </p:nvSpPr>
        <p:spPr bwMode="auto">
          <a:xfrm>
            <a:off x="1354784" y="1172854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5684783" y="4364877"/>
            <a:ext cx="664632" cy="26778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취소</a:t>
            </a:r>
          </a:p>
        </p:txBody>
      </p:sp>
      <p:sp>
        <p:nvSpPr>
          <p:cNvPr id="26" name="TextBox 64"/>
          <p:cNvSpPr txBox="1"/>
          <p:nvPr/>
        </p:nvSpPr>
        <p:spPr bwMode="auto">
          <a:xfrm>
            <a:off x="341058" y="4631417"/>
            <a:ext cx="7072169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marL="93663" indent="-93663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고객님의 개인정보 </a:t>
            </a:r>
            <a:r>
              <a:rPr lang="ko-KR" altLang="en-US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노출시에</a:t>
            </a: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타인의 의하여 예기치 못한 피해를 입을 수 있으니 주의하시기 바랍니다</a:t>
            </a:r>
            <a:r>
              <a:rPr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93663" indent="-93663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고객님의 소중한 개인정보는 노출되지 않도록 주의해 주시기 바랍니다</a:t>
            </a:r>
            <a:r>
              <a:rPr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주민번호</a:t>
            </a:r>
            <a:r>
              <a:rPr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휴대폰번호</a:t>
            </a:r>
            <a:r>
              <a:rPr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이메일주소</a:t>
            </a: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등의 유효한 정보는 노출을 </a:t>
            </a:r>
            <a:r>
              <a:rPr lang="ko-KR" altLang="en-US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삼가해</a:t>
            </a: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주시기 바랍니다</a:t>
            </a:r>
            <a:r>
              <a:rPr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33" y="1699626"/>
            <a:ext cx="6992035" cy="2520536"/>
          </a:xfrm>
          <a:prstGeom prst="rect">
            <a:avLst/>
          </a:prstGeom>
        </p:spPr>
      </p:pic>
      <p:cxnSp>
        <p:nvCxnSpPr>
          <p:cNvPr id="28" name="꺾인 연결선 27"/>
          <p:cNvCxnSpPr>
            <a:stCxn id="20" idx="2"/>
            <a:endCxn id="34" idx="0"/>
          </p:cNvCxnSpPr>
          <p:nvPr/>
        </p:nvCxnSpPr>
        <p:spPr bwMode="auto">
          <a:xfrm rot="16200000" flipH="1">
            <a:off x="7447238" y="4190747"/>
            <a:ext cx="315693" cy="1199023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F3300"/>
            </a:solidFill>
            <a:prstDash val="sysDash"/>
            <a:round/>
            <a:headEnd type="oval" w="med" len="med"/>
            <a:tailEnd type="triangle" w="med" len="med"/>
          </a:ln>
          <a:effectLst/>
        </p:spPr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533" y="4655531"/>
            <a:ext cx="7323135" cy="1235053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6823471" y="4948106"/>
            <a:ext cx="2762250" cy="902043"/>
          </a:xfrm>
          <a:prstGeom prst="rect">
            <a:avLst/>
          </a:prstGeom>
          <a:solidFill>
            <a:schemeClr val="bg1"/>
          </a:solidFill>
          <a:ln w="19050">
            <a:solidFill>
              <a:srgbClr val="3676BD"/>
            </a:solidFill>
          </a:ln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9295075" y="4948101"/>
            <a:ext cx="276038" cy="21544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292929"/>
                </a:solidFill>
                <a:sym typeface="Wingdings" pitchFamily="2" charset="2"/>
              </a:rPr>
              <a:t>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951965" y="5219980"/>
            <a:ext cx="2523898" cy="4073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질문이 등록되었습니다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Rectangle 309"/>
          <p:cNvSpPr>
            <a:spLocks noChangeArrowheads="1"/>
          </p:cNvSpPr>
          <p:nvPr/>
        </p:nvSpPr>
        <p:spPr bwMode="auto">
          <a:xfrm>
            <a:off x="8714802" y="5649247"/>
            <a:ext cx="357374" cy="130175"/>
          </a:xfrm>
          <a:prstGeom prst="rect">
            <a:avLst/>
          </a:prstGeom>
          <a:noFill/>
          <a:ln w="6350" algn="ctr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확인</a:t>
            </a:r>
            <a:endParaRPr lang="ko-KR" altLang="ko-KR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Oval 120"/>
          <p:cNvSpPr>
            <a:spLocks noChangeArrowheads="1"/>
          </p:cNvSpPr>
          <p:nvPr/>
        </p:nvSpPr>
        <p:spPr bwMode="auto">
          <a:xfrm>
            <a:off x="8466758" y="5649842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39" name="Rectangle 309"/>
          <p:cNvSpPr>
            <a:spLocks noChangeArrowheads="1"/>
          </p:cNvSpPr>
          <p:nvPr/>
        </p:nvSpPr>
        <p:spPr bwMode="auto">
          <a:xfrm>
            <a:off x="9118061" y="5650661"/>
            <a:ext cx="357374" cy="130175"/>
          </a:xfrm>
          <a:prstGeom prst="rect">
            <a:avLst/>
          </a:prstGeom>
          <a:noFill/>
          <a:ln w="6350" algn="ctr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취소</a:t>
            </a:r>
            <a:endParaRPr lang="ko-KR" altLang="ko-KR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Oval 120"/>
          <p:cNvSpPr>
            <a:spLocks noChangeArrowheads="1"/>
          </p:cNvSpPr>
          <p:nvPr/>
        </p:nvSpPr>
        <p:spPr bwMode="auto">
          <a:xfrm>
            <a:off x="9441258" y="5627323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00433" y="1760671"/>
            <a:ext cx="13452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chemeClr val="bg2">
                    <a:lumMod val="50000"/>
                  </a:schemeClr>
                </a:solidFill>
              </a:rPr>
              <a:t>문의 내용을 입력 하세요 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87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1020990" y="309526"/>
            <a:ext cx="2954661" cy="223874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Home &gt; </a:t>
            </a:r>
            <a:r>
              <a:rPr lang="ko-KR" altLang="en-US" dirty="0" err="1"/>
              <a:t>메인화면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en-US" altLang="ko-KR" dirty="0" smtClean="0"/>
              <a:t>1:1 </a:t>
            </a:r>
            <a:r>
              <a:rPr lang="ko-KR" altLang="en-US" smtClean="0"/>
              <a:t>답변 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90369"/>
              </p:ext>
            </p:extLst>
          </p:nvPr>
        </p:nvGraphicFramePr>
        <p:xfrm>
          <a:off x="7770263" y="878116"/>
          <a:ext cx="2030962" cy="2139202"/>
        </p:xfrm>
        <a:graphic>
          <a:graphicData uri="http://schemas.openxmlformats.org/drawingml/2006/table">
            <a:tbl>
              <a:tblPr/>
              <a:tblGrid>
                <a:gridCol w="216558"/>
                <a:gridCol w="1814404"/>
              </a:tblGrid>
              <a:tr h="13677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852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8433">
                <a:tc gridSpan="2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0" name="텍스트 개체 틀 3"/>
          <p:cNvSpPr>
            <a:spLocks noGrp="1"/>
          </p:cNvSpPr>
          <p:nvPr>
            <p:ph type="body" sz="quarter" idx="23"/>
          </p:nvPr>
        </p:nvSpPr>
        <p:spPr>
          <a:xfrm>
            <a:off x="5363205" y="61744"/>
            <a:ext cx="1066170" cy="185906"/>
          </a:xfrm>
        </p:spPr>
        <p:txBody>
          <a:bodyPr/>
          <a:lstStyle/>
          <a:p>
            <a:r>
              <a:rPr lang="en-US" altLang="ko-KR" sz="1000" dirty="0" smtClean="0"/>
              <a:t>(</a:t>
            </a:r>
            <a:r>
              <a:rPr lang="ko-KR" altLang="en-US" sz="1000" smtClean="0"/>
              <a:t>주</a:t>
            </a:r>
            <a:r>
              <a:rPr lang="en-US" altLang="ko-KR" sz="1000" dirty="0" smtClean="0"/>
              <a:t>)</a:t>
            </a:r>
            <a:r>
              <a:rPr lang="ko-KR" altLang="en-US" sz="1000" smtClean="0"/>
              <a:t>지트레이스</a:t>
            </a:r>
            <a:endParaRPr lang="ko-KR" altLang="en-US" sz="1000" dirty="0"/>
          </a:p>
        </p:txBody>
      </p:sp>
      <p:sp>
        <p:nvSpPr>
          <p:cNvPr id="92" name="텍스트 개체 틀 9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9" name="직사각형 118"/>
          <p:cNvSpPr/>
          <p:nvPr/>
        </p:nvSpPr>
        <p:spPr>
          <a:xfrm>
            <a:off x="236677" y="688838"/>
            <a:ext cx="84830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00" dirty="0"/>
              <a:t>[ </a:t>
            </a:r>
            <a:r>
              <a:rPr lang="en-US" altLang="ko-KR" sz="800" dirty="0" smtClean="0"/>
              <a:t>1:1 </a:t>
            </a:r>
            <a:r>
              <a:rPr lang="ko-KR" altLang="en-US" sz="800" smtClean="0"/>
              <a:t>문의   </a:t>
            </a:r>
            <a:r>
              <a:rPr lang="en-US" altLang="ko-KR" sz="800" dirty="0"/>
              <a:t>] </a:t>
            </a:r>
            <a:endParaRPr lang="ko-KR" altLang="en-US" sz="800" dirty="0"/>
          </a:p>
        </p:txBody>
      </p:sp>
      <p:pic>
        <p:nvPicPr>
          <p:cNvPr id="18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78" y="1129231"/>
            <a:ext cx="7092950" cy="3099546"/>
          </a:xfrm>
          <a:prstGeom prst="rect">
            <a:avLst/>
          </a:prstGeom>
        </p:spPr>
      </p:pic>
      <p:sp>
        <p:nvSpPr>
          <p:cNvPr id="19" name="Text Box"/>
          <p:cNvSpPr>
            <a:spLocks/>
          </p:cNvSpPr>
          <p:nvPr/>
        </p:nvSpPr>
        <p:spPr bwMode="auto">
          <a:xfrm>
            <a:off x="1473292" y="1424575"/>
            <a:ext cx="5654504" cy="1656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262626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588919" y="4364624"/>
            <a:ext cx="833307" cy="267789"/>
          </a:xfrm>
          <a:prstGeom prst="rect">
            <a:avLst/>
          </a:prstGeom>
          <a:solidFill>
            <a:srgbClr val="3676BD"/>
          </a:solidFill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ko-KR" altLang="en-US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목록</a:t>
            </a:r>
            <a:endParaRPr lang="ko-KR" altLang="en-US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 Box"/>
          <p:cNvSpPr>
            <a:spLocks/>
          </p:cNvSpPr>
          <p:nvPr/>
        </p:nvSpPr>
        <p:spPr bwMode="auto">
          <a:xfrm>
            <a:off x="1472665" y="1175748"/>
            <a:ext cx="1759405" cy="1656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ctr" anchorCtr="0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262626"/>
                </a:solidFill>
                <a:latin typeface="맑은 고딕" pitchFamily="50" charset="-127"/>
                <a:ea typeface="맑은 고딕" pitchFamily="50" charset="-127"/>
              </a:rPr>
              <a:t>가입 </a:t>
            </a:r>
            <a:endParaRPr lang="en-US" dirty="0">
              <a:solidFill>
                <a:srgbClr val="262626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 Box"/>
          <p:cNvSpPr>
            <a:spLocks/>
          </p:cNvSpPr>
          <p:nvPr/>
        </p:nvSpPr>
        <p:spPr bwMode="auto">
          <a:xfrm>
            <a:off x="3242507" y="1175748"/>
            <a:ext cx="165600" cy="16560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262626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Drop-Down Arrow"/>
          <p:cNvSpPr/>
          <p:nvPr/>
        </p:nvSpPr>
        <p:spPr>
          <a:xfrm rot="10800000">
            <a:off x="3290450" y="1236130"/>
            <a:ext cx="74231" cy="59296"/>
          </a:xfrm>
          <a:prstGeom prst="triangle">
            <a:avLst/>
          </a:prstGeom>
          <a:solidFill>
            <a:schemeClr val="bg1"/>
          </a:solidFill>
          <a:ln w="635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6" name="TextBox 64"/>
          <p:cNvSpPr txBox="1"/>
          <p:nvPr/>
        </p:nvSpPr>
        <p:spPr bwMode="auto">
          <a:xfrm>
            <a:off x="341058" y="4631417"/>
            <a:ext cx="7072169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marL="93663" indent="-93663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고객님의 개인정보 </a:t>
            </a:r>
            <a:r>
              <a:rPr lang="ko-KR" altLang="en-US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노출시에</a:t>
            </a: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타인의 의하여 예기치 못한 피해를 입을 수 있으니 주의하시기 바랍니다</a:t>
            </a:r>
            <a:r>
              <a:rPr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93663" indent="-93663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고객님의 소중한 개인정보는 노출되지 않도록 주의해 주시기 바랍니다</a:t>
            </a:r>
            <a:r>
              <a:rPr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주민번호</a:t>
            </a:r>
            <a:r>
              <a:rPr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휴대폰번호</a:t>
            </a:r>
            <a:r>
              <a:rPr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이메일주소</a:t>
            </a: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등의 유효한 정보는 노출을 </a:t>
            </a:r>
            <a:r>
              <a:rPr lang="ko-KR" altLang="en-US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삼가해</a:t>
            </a: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주시기 바랍니다</a:t>
            </a:r>
            <a:r>
              <a:rPr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56" y="1671732"/>
            <a:ext cx="6992035" cy="116333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533" y="4655531"/>
            <a:ext cx="7323135" cy="1235053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400433" y="1760671"/>
            <a:ext cx="13452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chemeClr val="bg2">
                    <a:lumMod val="50000"/>
                  </a:schemeClr>
                </a:solidFill>
              </a:rPr>
              <a:t>문의 내용을 입력 하세요 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23817" y="3147850"/>
            <a:ext cx="1205713" cy="262833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답변 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31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33" y="3522823"/>
            <a:ext cx="6935926" cy="706414"/>
          </a:xfrm>
          <a:prstGeom prst="rect">
            <a:avLst/>
          </a:prstGeom>
        </p:spPr>
      </p:pic>
      <p:sp>
        <p:nvSpPr>
          <p:cNvPr id="41" name="Oval 120"/>
          <p:cNvSpPr>
            <a:spLocks noChangeArrowheads="1"/>
          </p:cNvSpPr>
          <p:nvPr/>
        </p:nvSpPr>
        <p:spPr bwMode="auto">
          <a:xfrm>
            <a:off x="6861109" y="4237879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09958" y="3598996"/>
            <a:ext cx="11448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smtClean="0">
                <a:solidFill>
                  <a:schemeClr val="bg2">
                    <a:lumMod val="50000"/>
                  </a:schemeClr>
                </a:solidFill>
              </a:rPr>
              <a:t>답변 준비 중입니다</a:t>
            </a:r>
            <a:r>
              <a:rPr lang="en-US" altLang="ko-KR" sz="800" dirty="0" smtClean="0">
                <a:solidFill>
                  <a:schemeClr val="bg2">
                    <a:lumMod val="50000"/>
                  </a:schemeClr>
                </a:solidFill>
              </a:rPr>
              <a:t>. 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Oval 120"/>
          <p:cNvSpPr>
            <a:spLocks noChangeArrowheads="1"/>
          </p:cNvSpPr>
          <p:nvPr/>
        </p:nvSpPr>
        <p:spPr bwMode="auto">
          <a:xfrm>
            <a:off x="1472665" y="3693122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12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2061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28903" y="1124744"/>
            <a:ext cx="1300161" cy="37147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Home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5" name="꺾인 연결선 4"/>
          <p:cNvCxnSpPr>
            <a:stCxn id="17" idx="0"/>
            <a:endCxn id="4" idx="2"/>
          </p:cNvCxnSpPr>
          <p:nvPr/>
        </p:nvCxnSpPr>
        <p:spPr>
          <a:xfrm rot="5400000" flipH="1" flipV="1">
            <a:off x="3260520" y="531821"/>
            <a:ext cx="654064" cy="2582863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꺾인 연결선 5"/>
          <p:cNvCxnSpPr>
            <a:stCxn id="14" idx="0"/>
            <a:endCxn id="4" idx="2"/>
          </p:cNvCxnSpPr>
          <p:nvPr/>
        </p:nvCxnSpPr>
        <p:spPr>
          <a:xfrm rot="16200000" flipV="1">
            <a:off x="5837878" y="537326"/>
            <a:ext cx="654064" cy="257185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196258"/>
              </p:ext>
            </p:extLst>
          </p:nvPr>
        </p:nvGraphicFramePr>
        <p:xfrm>
          <a:off x="6924336" y="2150284"/>
          <a:ext cx="1053000" cy="1350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3000"/>
              </a:tblGrid>
              <a:tr h="2701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고객 지원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공지 사항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1:1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문의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자주하는 질문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이용약관관리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502545"/>
              </p:ext>
            </p:extLst>
          </p:nvPr>
        </p:nvGraphicFramePr>
        <p:xfrm>
          <a:off x="1712640" y="2150284"/>
          <a:ext cx="1166963" cy="27801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6963"/>
              </a:tblGrid>
              <a:tr h="2790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기초 정보 관리</a:t>
                      </a:r>
                      <a:endParaRPr lang="ko-KR" altLang="en-US" sz="10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내정보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카드 정보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차량 정보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예약내역 조회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취소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이력관리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세차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정비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쿠폰함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포인트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선물하기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알림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23" name="꺾인 연결선 22"/>
          <p:cNvCxnSpPr>
            <a:stCxn id="16" idx="0"/>
            <a:endCxn id="4" idx="2"/>
          </p:cNvCxnSpPr>
          <p:nvPr/>
        </p:nvCxnSpPr>
        <p:spPr>
          <a:xfrm rot="16200000" flipV="1">
            <a:off x="4992951" y="1382253"/>
            <a:ext cx="654064" cy="88199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842327"/>
              </p:ext>
            </p:extLst>
          </p:nvPr>
        </p:nvGraphicFramePr>
        <p:xfrm>
          <a:off x="3449520" y="2150284"/>
          <a:ext cx="1148108" cy="8466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8108"/>
              </a:tblGrid>
              <a:tr h="283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정비</a:t>
                      </a:r>
                      <a:endParaRPr lang="ko-KR" altLang="en-US" sz="10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이용안내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요금안내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상품소개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997480"/>
              </p:ext>
            </p:extLst>
          </p:nvPr>
        </p:nvGraphicFramePr>
        <p:xfrm>
          <a:off x="5167545" y="2150284"/>
          <a:ext cx="1186873" cy="8466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6873"/>
              </a:tblGrid>
              <a:tr h="283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세차</a:t>
                      </a:r>
                      <a:endParaRPr lang="ko-KR" altLang="en-US" sz="10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이용안내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요금안내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상품소개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0" name="꺾인 연결선 19"/>
          <p:cNvCxnSpPr>
            <a:stCxn id="15" idx="0"/>
            <a:endCxn id="4" idx="2"/>
          </p:cNvCxnSpPr>
          <p:nvPr/>
        </p:nvCxnSpPr>
        <p:spPr>
          <a:xfrm rot="5400000" flipH="1" flipV="1">
            <a:off x="4124247" y="1395547"/>
            <a:ext cx="654064" cy="85541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65590" y="227021"/>
            <a:ext cx="4274526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Menu A</a:t>
            </a:r>
            <a:r>
              <a:rPr lang="en-US" sz="1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​rchitecture</a:t>
            </a:r>
            <a:endParaRPr lang="ko-KR" altLang="en-US" sz="1600" b="1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22" name="Line 422"/>
          <p:cNvSpPr>
            <a:spLocks noChangeShapeType="1"/>
          </p:cNvSpPr>
          <p:nvPr/>
        </p:nvSpPr>
        <p:spPr bwMode="auto">
          <a:xfrm>
            <a:off x="309563" y="562339"/>
            <a:ext cx="90471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09563" y="581389"/>
            <a:ext cx="121443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09563" y="785609"/>
            <a:ext cx="1479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고객 </a:t>
            </a:r>
            <a:r>
              <a:rPr lang="ko-KR" altLang="en-US" sz="1200" b="1" dirty="0" err="1" smtClean="0">
                <a:latin typeface="+mn-ea"/>
                <a:ea typeface="+mn-ea"/>
              </a:rPr>
              <a:t>앱</a:t>
            </a:r>
            <a:r>
              <a:rPr lang="ko-KR" altLang="en-US" sz="1200" b="1" dirty="0">
                <a:latin typeface="+mn-ea"/>
                <a:ea typeface="+mn-ea"/>
              </a:rPr>
              <a:t> </a:t>
            </a:r>
            <a:r>
              <a:rPr lang="ko-KR" altLang="en-US" sz="1200" b="1" dirty="0" smtClean="0">
                <a:latin typeface="+mn-ea"/>
                <a:ea typeface="+mn-ea"/>
              </a:rPr>
              <a:t>사이트 </a:t>
            </a:r>
            <a:r>
              <a:rPr lang="ko-KR" altLang="en-US" sz="1200" b="1" dirty="0" err="1" smtClean="0">
                <a:latin typeface="+mn-ea"/>
                <a:ea typeface="+mn-ea"/>
              </a:rPr>
              <a:t>맵</a:t>
            </a:r>
            <a:r>
              <a:rPr lang="ko-KR" altLang="en-US" sz="1200" b="1" dirty="0" smtClean="0">
                <a:latin typeface="+mn-ea"/>
                <a:ea typeface="+mn-ea"/>
              </a:rPr>
              <a:t> </a:t>
            </a:r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29" name="오각형 28"/>
          <p:cNvSpPr/>
          <p:nvPr/>
        </p:nvSpPr>
        <p:spPr>
          <a:xfrm>
            <a:off x="1275952" y="5636055"/>
            <a:ext cx="1512168" cy="647454"/>
          </a:xfrm>
          <a:prstGeom prst="homePlate">
            <a:avLst>
              <a:gd name="adj" fmla="val 30034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차량 선택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위치 선택 </a:t>
            </a:r>
          </a:p>
        </p:txBody>
      </p:sp>
      <p:sp>
        <p:nvSpPr>
          <p:cNvPr id="31" name="갈매기형 수장 30"/>
          <p:cNvSpPr/>
          <p:nvPr/>
        </p:nvSpPr>
        <p:spPr>
          <a:xfrm>
            <a:off x="2500088" y="5635746"/>
            <a:ext cx="1800200" cy="648073"/>
          </a:xfrm>
          <a:prstGeom prst="chevron">
            <a:avLst>
              <a:gd name="adj" fmla="val 2604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상품 선택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( </a:t>
            </a:r>
            <a:r>
              <a:rPr lang="ko-KR" altLang="en-US" sz="800" smtClean="0">
                <a:solidFill>
                  <a:schemeClr val="tx1"/>
                </a:solidFill>
              </a:rPr>
              <a:t>정비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세차 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1052512" y="5136064"/>
            <a:ext cx="8066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[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 절차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]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4049142" y="5635746"/>
            <a:ext cx="1800200" cy="648073"/>
          </a:xfrm>
          <a:prstGeom prst="chevron">
            <a:avLst>
              <a:gd name="adj" fmla="val 2604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세차 예약 </a:t>
            </a:r>
          </a:p>
        </p:txBody>
      </p:sp>
      <p:sp>
        <p:nvSpPr>
          <p:cNvPr id="33" name="갈매기형 수장 32"/>
          <p:cNvSpPr/>
          <p:nvPr/>
        </p:nvSpPr>
        <p:spPr>
          <a:xfrm>
            <a:off x="5601072" y="5635746"/>
            <a:ext cx="1800200" cy="648073"/>
          </a:xfrm>
          <a:prstGeom prst="chevron">
            <a:avLst>
              <a:gd name="adj" fmla="val 2604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결제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( </a:t>
            </a:r>
            <a:r>
              <a:rPr lang="ko-KR" altLang="en-US" sz="800" smtClean="0">
                <a:solidFill>
                  <a:schemeClr val="tx1"/>
                </a:solidFill>
              </a:rPr>
              <a:t>현금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카드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쿠폰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포인트 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4" name="갈매기형 수장 33"/>
          <p:cNvSpPr/>
          <p:nvPr/>
        </p:nvSpPr>
        <p:spPr>
          <a:xfrm>
            <a:off x="7183629" y="5635746"/>
            <a:ext cx="1800200" cy="648073"/>
          </a:xfrm>
          <a:prstGeom prst="chevron">
            <a:avLst>
              <a:gd name="adj" fmla="val 2604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 완료 </a:t>
            </a:r>
          </a:p>
        </p:txBody>
      </p:sp>
      <p:sp>
        <p:nvSpPr>
          <p:cNvPr id="39" name="TextBox 38"/>
          <p:cNvSpPr txBox="1"/>
          <p:nvPr/>
        </p:nvSpPr>
        <p:spPr bwMode="auto">
          <a:xfrm>
            <a:off x="2617185" y="6398779"/>
            <a:ext cx="143195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날짜는 현재 시간에서 가장 가까운 시간으로 예약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3656856" y="3861048"/>
            <a:ext cx="314060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선물하기 관련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문자로 쿠폰의 번호를 넣어서 정리를 할것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쿠폰은 환불을 할 때 포인트로 하는 방향으로 정리 할것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 정보에서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차계부를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차량의 운행 거리를 입력을 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할수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있다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37795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488504" y="1124744"/>
            <a:ext cx="2447900" cy="1008112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88504" y="1124744"/>
            <a:ext cx="2448272" cy="511256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76536" y="1306159"/>
            <a:ext cx="639544" cy="646650"/>
          </a:xfrm>
          <a:prstGeom prst="rect">
            <a:avLst/>
          </a:prstGeom>
        </p:spPr>
      </p:pic>
      <p:sp>
        <p:nvSpPr>
          <p:cNvPr id="64" name="타원 63"/>
          <p:cNvSpPr/>
          <p:nvPr/>
        </p:nvSpPr>
        <p:spPr>
          <a:xfrm>
            <a:off x="2575079" y="1788642"/>
            <a:ext cx="265285" cy="216024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488504" y="2479553"/>
            <a:ext cx="812764" cy="6685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카드 정보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1305740" y="2479553"/>
            <a:ext cx="818336" cy="6685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차량 정보 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2124075" y="2479553"/>
            <a:ext cx="809133" cy="6685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이력 관리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488504" y="2151940"/>
            <a:ext cx="2444444" cy="3228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예약 내역 조회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취소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488504" y="3373332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쿠폰함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488504" y="3564800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포인트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488504" y="3768174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알림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488504" y="5180374"/>
            <a:ext cx="2389694" cy="1996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 </a:t>
            </a:r>
            <a:r>
              <a:rPr lang="ko-KR" altLang="en-US" sz="800" dirty="0">
                <a:solidFill>
                  <a:schemeClr val="tx1"/>
                </a:solidFill>
              </a:rPr>
              <a:t>세차         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488504" y="5006188"/>
            <a:ext cx="2389329" cy="159130"/>
          </a:xfrm>
          <a:prstGeom prst="rect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이용안내</a:t>
            </a:r>
          </a:p>
        </p:txBody>
      </p:sp>
      <p:sp>
        <p:nvSpPr>
          <p:cNvPr id="75" name="TextBox 74"/>
          <p:cNvSpPr txBox="1"/>
          <p:nvPr/>
        </p:nvSpPr>
        <p:spPr bwMode="auto">
          <a:xfrm rot="10800000">
            <a:off x="2449293" y="5193278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488504" y="5406569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이용안내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요금안내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488504" y="5625183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상품 소개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488504" y="5834968"/>
            <a:ext cx="2389694" cy="1996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 정비 </a:t>
            </a:r>
          </a:p>
        </p:txBody>
      </p:sp>
      <p:sp>
        <p:nvSpPr>
          <p:cNvPr id="97" name="TextBox 96"/>
          <p:cNvSpPr txBox="1"/>
          <p:nvPr/>
        </p:nvSpPr>
        <p:spPr bwMode="auto">
          <a:xfrm rot="10800000">
            <a:off x="2514209" y="5803254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488504" y="6061163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이용안내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요금안내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488504" y="6279777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상품 소개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88504" y="3992879"/>
            <a:ext cx="2389329" cy="159130"/>
          </a:xfrm>
          <a:prstGeom prst="rect">
            <a:avLst/>
          </a:prstGeom>
          <a:solidFill>
            <a:srgbClr val="FCD5B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고객 지원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488504" y="4156136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</a:t>
            </a:r>
            <a:r>
              <a:rPr lang="ko-KR" altLang="en-US" sz="800" smtClean="0">
                <a:solidFill>
                  <a:schemeClr val="tx1"/>
                </a:solidFill>
              </a:rPr>
              <a:t>공지 사항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488504" y="4367131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</a:t>
            </a:r>
            <a:r>
              <a:rPr lang="en-US" altLang="ko-KR" sz="800" dirty="0" smtClean="0">
                <a:solidFill>
                  <a:schemeClr val="tx1"/>
                </a:solidFill>
              </a:rPr>
              <a:t>1:1  </a:t>
            </a:r>
            <a:r>
              <a:rPr lang="ko-KR" altLang="en-US" sz="800" smtClean="0">
                <a:solidFill>
                  <a:schemeClr val="tx1"/>
                </a:solidFill>
              </a:rPr>
              <a:t>문의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488504" y="4578126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자주하는 질문 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488504" y="4789121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</a:t>
            </a:r>
            <a:r>
              <a:rPr lang="ko-KR" altLang="en-US" sz="800" smtClean="0">
                <a:solidFill>
                  <a:schemeClr val="tx1"/>
                </a:solidFill>
              </a:rPr>
              <a:t>이용약관 관리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488504" y="3158144"/>
            <a:ext cx="2389694" cy="199684"/>
          </a:xfrm>
          <a:prstGeom prst="rect">
            <a:avLst/>
          </a:prstGeom>
          <a:solidFill>
            <a:srgbClr val="FCD5B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내정보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</a:t>
            </a:r>
          </a:p>
        </p:txBody>
      </p:sp>
      <p:sp>
        <p:nvSpPr>
          <p:cNvPr id="106" name="TextBox 105"/>
          <p:cNvSpPr txBox="1"/>
          <p:nvPr/>
        </p:nvSpPr>
        <p:spPr bwMode="auto">
          <a:xfrm rot="10800000">
            <a:off x="2449293" y="3138042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 bwMode="auto">
          <a:xfrm rot="10800000">
            <a:off x="2388424" y="3960137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8510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28903" y="1124744"/>
            <a:ext cx="1300161" cy="37147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Home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5" name="꺾인 연결선 4"/>
          <p:cNvCxnSpPr>
            <a:stCxn id="17" idx="0"/>
            <a:endCxn id="4" idx="2"/>
          </p:cNvCxnSpPr>
          <p:nvPr/>
        </p:nvCxnSpPr>
        <p:spPr>
          <a:xfrm rot="5400000" flipH="1" flipV="1">
            <a:off x="3260520" y="531821"/>
            <a:ext cx="654064" cy="2582863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꺾인 연결선 5"/>
          <p:cNvCxnSpPr>
            <a:stCxn id="14" idx="0"/>
            <a:endCxn id="4" idx="2"/>
          </p:cNvCxnSpPr>
          <p:nvPr/>
        </p:nvCxnSpPr>
        <p:spPr>
          <a:xfrm rot="16200000" flipV="1">
            <a:off x="5837878" y="537326"/>
            <a:ext cx="654064" cy="257185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242981"/>
              </p:ext>
            </p:extLst>
          </p:nvPr>
        </p:nvGraphicFramePr>
        <p:xfrm>
          <a:off x="6924336" y="2150284"/>
          <a:ext cx="1053000" cy="1350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3000"/>
              </a:tblGrid>
              <a:tr h="2701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고객 지원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831499"/>
              </p:ext>
            </p:extLst>
          </p:nvPr>
        </p:nvGraphicFramePr>
        <p:xfrm>
          <a:off x="1712640" y="2150284"/>
          <a:ext cx="1166963" cy="22243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6963"/>
              </a:tblGrid>
              <a:tr h="2790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기초 정보 관리</a:t>
                      </a:r>
                      <a:endParaRPr lang="ko-KR" altLang="en-US" sz="10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3" name="꺾인 연결선 22"/>
          <p:cNvCxnSpPr>
            <a:stCxn id="16" idx="0"/>
            <a:endCxn id="4" idx="2"/>
          </p:cNvCxnSpPr>
          <p:nvPr/>
        </p:nvCxnSpPr>
        <p:spPr>
          <a:xfrm rot="16200000" flipV="1">
            <a:off x="4992951" y="1382253"/>
            <a:ext cx="654064" cy="88199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533695"/>
              </p:ext>
            </p:extLst>
          </p:nvPr>
        </p:nvGraphicFramePr>
        <p:xfrm>
          <a:off x="3449520" y="2150284"/>
          <a:ext cx="1148108" cy="8466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8108"/>
              </a:tblGrid>
              <a:tr h="283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정비</a:t>
                      </a:r>
                      <a:endParaRPr lang="ko-KR" altLang="en-US" sz="10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480892"/>
              </p:ext>
            </p:extLst>
          </p:nvPr>
        </p:nvGraphicFramePr>
        <p:xfrm>
          <a:off x="5167545" y="2150284"/>
          <a:ext cx="1186873" cy="8466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6873"/>
              </a:tblGrid>
              <a:tr h="283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세차</a:t>
                      </a:r>
                      <a:endParaRPr lang="ko-KR" altLang="en-US" sz="10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0" name="꺾인 연결선 19"/>
          <p:cNvCxnSpPr>
            <a:stCxn id="15" idx="0"/>
            <a:endCxn id="4" idx="2"/>
          </p:cNvCxnSpPr>
          <p:nvPr/>
        </p:nvCxnSpPr>
        <p:spPr>
          <a:xfrm rot="5400000" flipH="1" flipV="1">
            <a:off x="4124247" y="1395547"/>
            <a:ext cx="654064" cy="85541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65590" y="227021"/>
            <a:ext cx="4274526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Menu A</a:t>
            </a:r>
            <a:r>
              <a:rPr lang="en-US" sz="1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​rchitecture</a:t>
            </a:r>
            <a:endParaRPr lang="ko-KR" altLang="en-US" sz="1600" b="1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22" name="Line 422"/>
          <p:cNvSpPr>
            <a:spLocks noChangeShapeType="1"/>
          </p:cNvSpPr>
          <p:nvPr/>
        </p:nvSpPr>
        <p:spPr bwMode="auto">
          <a:xfrm>
            <a:off x="309563" y="562339"/>
            <a:ext cx="90471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09563" y="581389"/>
            <a:ext cx="121443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09563" y="785609"/>
            <a:ext cx="1633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관리자 </a:t>
            </a:r>
            <a:r>
              <a:rPr lang="ko-KR" altLang="en-US" sz="1200" b="1" dirty="0" err="1" smtClean="0">
                <a:latin typeface="+mn-ea"/>
                <a:ea typeface="+mn-ea"/>
              </a:rPr>
              <a:t>앱</a:t>
            </a:r>
            <a:r>
              <a:rPr lang="ko-KR" altLang="en-US" sz="1200" b="1" dirty="0">
                <a:latin typeface="+mn-ea"/>
                <a:ea typeface="+mn-ea"/>
              </a:rPr>
              <a:t> </a:t>
            </a:r>
            <a:r>
              <a:rPr lang="ko-KR" altLang="en-US" sz="1200" b="1" dirty="0" smtClean="0">
                <a:latin typeface="+mn-ea"/>
                <a:ea typeface="+mn-ea"/>
              </a:rPr>
              <a:t>사이트 </a:t>
            </a:r>
            <a:r>
              <a:rPr lang="ko-KR" altLang="en-US" sz="1200" b="1" dirty="0" err="1" smtClean="0">
                <a:latin typeface="+mn-ea"/>
                <a:ea typeface="+mn-ea"/>
              </a:rPr>
              <a:t>맵</a:t>
            </a:r>
            <a:r>
              <a:rPr lang="ko-KR" altLang="en-US" sz="1200" b="1" dirty="0" smtClean="0">
                <a:latin typeface="+mn-ea"/>
                <a:ea typeface="+mn-ea"/>
              </a:rPr>
              <a:t> </a:t>
            </a:r>
            <a:endParaRPr lang="ko-KR" altLang="en-US" sz="12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48250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83" y="764704"/>
            <a:ext cx="1639684" cy="288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891" y="2351588"/>
            <a:ext cx="1619576" cy="288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754" y="764704"/>
            <a:ext cx="1585352" cy="288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2760" y="764704"/>
            <a:ext cx="1709557" cy="288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383" y="3771487"/>
            <a:ext cx="1616188" cy="288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6734" y="3790348"/>
            <a:ext cx="1630188" cy="288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2760" y="3808388"/>
            <a:ext cx="163323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8544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920552" y="299586"/>
            <a:ext cx="8066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[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초기 화면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]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0472" y="857232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0472" y="857232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91657" y="864267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 bwMode="auto">
          <a:xfrm>
            <a:off x="1055969" y="957819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92" y="1526997"/>
            <a:ext cx="1077028" cy="1952277"/>
          </a:xfrm>
          <a:prstGeom prst="rect">
            <a:avLst/>
          </a:prstGeom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421400"/>
              </p:ext>
            </p:extLst>
          </p:nvPr>
        </p:nvGraphicFramePr>
        <p:xfrm>
          <a:off x="200470" y="4389953"/>
          <a:ext cx="34416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0838"/>
                <a:gridCol w="172083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회원가입</a:t>
                      </a:r>
                      <a:endParaRPr lang="ko-KR" alt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로그인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800" u="sng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아이디를 입력하세요                                                             </a:t>
                      </a:r>
                      <a:r>
                        <a:rPr lang="ko-KR" altLang="en-US" sz="800" u="none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               </a:t>
                      </a:r>
                      <a:endParaRPr lang="ko-KR" altLang="en-US" sz="800" u="none" dirty="0">
                        <a:solidFill>
                          <a:schemeClr val="bg1">
                            <a:lumMod val="6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800" u="sng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비밀번호를 입력 해주세요 </a:t>
                      </a:r>
                      <a:endParaRPr lang="ko-KR" altLang="en-US" sz="800" u="sng" dirty="0">
                        <a:solidFill>
                          <a:schemeClr val="bg1">
                            <a:lumMod val="6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7" name="직선 연결선 26"/>
          <p:cNvCxnSpPr/>
          <p:nvPr/>
        </p:nvCxnSpPr>
        <p:spPr>
          <a:xfrm>
            <a:off x="1928664" y="4750845"/>
            <a:ext cx="17134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788663" y="5614151"/>
            <a:ext cx="2304256" cy="360040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세차 출발  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825614" y="6150545"/>
            <a:ext cx="687226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비밀번호찾기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08991" y="6118177"/>
            <a:ext cx="687226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아이디 찾기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997223" y="840318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997223" y="840318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3988408" y="847353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 bwMode="auto">
          <a:xfrm>
            <a:off x="4852720" y="940905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810" y="1436166"/>
            <a:ext cx="1127138" cy="2043108"/>
          </a:xfrm>
          <a:prstGeom prst="rect">
            <a:avLst/>
          </a:prstGeom>
        </p:spPr>
      </p:pic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641281"/>
              </p:ext>
            </p:extLst>
          </p:nvPr>
        </p:nvGraphicFramePr>
        <p:xfrm>
          <a:off x="3997221" y="4373039"/>
          <a:ext cx="344167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0838"/>
                <a:gridCol w="172083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회원가입</a:t>
                      </a:r>
                      <a:endParaRPr lang="ko-KR" alt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로그인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38" name="직선 연결선 37"/>
          <p:cNvCxnSpPr/>
          <p:nvPr/>
        </p:nvCxnSpPr>
        <p:spPr>
          <a:xfrm>
            <a:off x="3995979" y="4750935"/>
            <a:ext cx="17134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95" y="5010001"/>
            <a:ext cx="2944615" cy="580429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0483" y="1628567"/>
            <a:ext cx="2003043" cy="874568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4313090" y="5718988"/>
            <a:ext cx="2808312" cy="43201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           |    </a:t>
            </a:r>
            <a:r>
              <a:rPr lang="ko-KR" altLang="en-US" sz="800" smtClean="0">
                <a:solidFill>
                  <a:schemeClr val="tx1"/>
                </a:solidFill>
              </a:rPr>
              <a:t>이메일로 가입하기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3799" y="5764127"/>
            <a:ext cx="621300" cy="355029"/>
          </a:xfrm>
          <a:prstGeom prst="rect">
            <a:avLst/>
          </a:prstGeom>
        </p:spPr>
      </p:pic>
      <p:cxnSp>
        <p:nvCxnSpPr>
          <p:cNvPr id="26" name="직선 연결선 25"/>
          <p:cNvCxnSpPr/>
          <p:nvPr/>
        </p:nvCxnSpPr>
        <p:spPr>
          <a:xfrm>
            <a:off x="3981128" y="1307607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185481" y="1340768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1895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128464" y="980728"/>
            <a:ext cx="21602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가입 절차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200472" y="1412776"/>
            <a:ext cx="89639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1)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이메일 가입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83172" y="1700808"/>
            <a:ext cx="792088" cy="115212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이메일</a:t>
            </a:r>
            <a:r>
              <a:rPr lang="ko-KR" altLang="en-US" sz="800" dirty="0" smtClean="0">
                <a:solidFill>
                  <a:schemeClr val="tx1"/>
                </a:solidFill>
              </a:rPr>
              <a:t> 정보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및 패스워드 입력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다음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73141" y="1671147"/>
            <a:ext cx="792088" cy="115212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가입 약관 동의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50287" y="4718078"/>
            <a:ext cx="792088" cy="115212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493642" y="4470173"/>
            <a:ext cx="97654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카카오톡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로그인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293802" y="4284390"/>
            <a:ext cx="99899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2)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카카오톡 가입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83172" y="4712693"/>
            <a:ext cx="792088" cy="115212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가입 약관 동의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878774" y="808338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878774" y="808338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869959" y="815373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 bwMode="auto">
          <a:xfrm>
            <a:off x="4734271" y="908925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    약관 동의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아래쪽 화살표 23"/>
          <p:cNvSpPr/>
          <p:nvPr/>
        </p:nvSpPr>
        <p:spPr>
          <a:xfrm rot="5400000">
            <a:off x="3955251" y="863200"/>
            <a:ext cx="360040" cy="396334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878774" y="6050035"/>
            <a:ext cx="3450490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다음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062840" y="1478922"/>
            <a:ext cx="14795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이용약관 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>
            <a:off x="4143262" y="1731197"/>
            <a:ext cx="540000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4047694" y="1807422"/>
            <a:ext cx="3234322" cy="61416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56802" y="2781625"/>
            <a:ext cx="14795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 처리방침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 flipH="1">
            <a:off x="4137224" y="3033900"/>
            <a:ext cx="1080000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4041656" y="3110125"/>
            <a:ext cx="3234322" cy="614164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044102" y="4071209"/>
            <a:ext cx="14795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 취급방침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 flipH="1">
            <a:off x="4124524" y="4323484"/>
            <a:ext cx="1080000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4028956" y="4399709"/>
            <a:ext cx="3234322" cy="62674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 bwMode="auto">
          <a:xfrm>
            <a:off x="4004256" y="2493593"/>
            <a:ext cx="6912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□  동의함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 bwMode="auto">
          <a:xfrm>
            <a:off x="4032421" y="3789737"/>
            <a:ext cx="6912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□  동의함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 bwMode="auto">
          <a:xfrm>
            <a:off x="4075564" y="5085881"/>
            <a:ext cx="6912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□  동의함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 bwMode="auto">
          <a:xfrm>
            <a:off x="5184549" y="5302485"/>
            <a:ext cx="93326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□  전체 동의함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95643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272480" y="764704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72480" y="764704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263665" y="77173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 bwMode="auto">
          <a:xfrm>
            <a:off x="1127977" y="865291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    회원가입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아래쪽 화살표 37"/>
          <p:cNvSpPr/>
          <p:nvPr/>
        </p:nvSpPr>
        <p:spPr>
          <a:xfrm rot="5400000">
            <a:off x="348957" y="819566"/>
            <a:ext cx="360040" cy="396334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75064" y="6340136"/>
            <a:ext cx="3450490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다음 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275064" y="3658759"/>
            <a:ext cx="8515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휴대폰 번호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3231" y="3851707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3230" y="4269501"/>
            <a:ext cx="3064399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인증번호요청 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463680" y="4832865"/>
            <a:ext cx="2086797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721874" y="4823340"/>
            <a:ext cx="827190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인증확인</a:t>
            </a:r>
          </a:p>
        </p:txBody>
      </p:sp>
      <p:sp>
        <p:nvSpPr>
          <p:cNvPr id="67" name="TextBox 66"/>
          <p:cNvSpPr txBox="1"/>
          <p:nvPr/>
        </p:nvSpPr>
        <p:spPr bwMode="auto">
          <a:xfrm>
            <a:off x="294114" y="4630309"/>
            <a:ext cx="6751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인증번호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 bwMode="auto">
          <a:xfrm>
            <a:off x="294114" y="1316007"/>
            <a:ext cx="57259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아이디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44656" y="1537530"/>
            <a:ext cx="1441272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54180" y="1901868"/>
            <a:ext cx="3064399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중복 검사</a:t>
            </a:r>
          </a:p>
        </p:txBody>
      </p:sp>
      <p:sp>
        <p:nvSpPr>
          <p:cNvPr id="71" name="TextBox 70"/>
          <p:cNvSpPr txBox="1"/>
          <p:nvPr/>
        </p:nvSpPr>
        <p:spPr bwMode="auto">
          <a:xfrm>
            <a:off x="284979" y="2288913"/>
            <a:ext cx="6751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비밀번호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435521" y="2462811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149631" y="1528005"/>
            <a:ext cx="135028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1861684" y="1575715"/>
            <a:ext cx="28794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@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 bwMode="auto">
          <a:xfrm>
            <a:off x="284979" y="2803437"/>
            <a:ext cx="91723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비밀번호 확인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35521" y="3005910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335461" y="3339559"/>
            <a:ext cx="309571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*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휴대폰번호가 포함된 비밀번호는 사용할수 없습니다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 bwMode="auto">
          <a:xfrm>
            <a:off x="341739" y="5163709"/>
            <a:ext cx="50687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성별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28977" y="5400639"/>
            <a:ext cx="171844" cy="15278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1386227" y="5400639"/>
            <a:ext cx="171844" cy="15278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 bwMode="auto">
          <a:xfrm>
            <a:off x="703987" y="5369308"/>
            <a:ext cx="4267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남성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 bwMode="auto">
          <a:xfrm>
            <a:off x="1627912" y="5369308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여성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 bwMode="auto">
          <a:xfrm>
            <a:off x="351264" y="5630434"/>
            <a:ext cx="71205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생년월일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27" y="5893874"/>
            <a:ext cx="3233459" cy="428625"/>
          </a:xfrm>
          <a:prstGeom prst="rect">
            <a:avLst/>
          </a:prstGeom>
        </p:spPr>
      </p:pic>
      <p:sp>
        <p:nvSpPr>
          <p:cNvPr id="81" name="직사각형 80"/>
          <p:cNvSpPr/>
          <p:nvPr/>
        </p:nvSpPr>
        <p:spPr>
          <a:xfrm>
            <a:off x="4033534" y="789617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033534" y="789617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4024719" y="796652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 bwMode="auto">
          <a:xfrm>
            <a:off x="4889031" y="890204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    회원가입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아래쪽 화살표 84"/>
          <p:cNvSpPr/>
          <p:nvPr/>
        </p:nvSpPr>
        <p:spPr>
          <a:xfrm rot="5400000">
            <a:off x="4110011" y="844479"/>
            <a:ext cx="360040" cy="396334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4036118" y="6365049"/>
            <a:ext cx="3450490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다음 </a:t>
            </a:r>
          </a:p>
        </p:txBody>
      </p:sp>
      <p:sp>
        <p:nvSpPr>
          <p:cNvPr id="87" name="TextBox 86"/>
          <p:cNvSpPr txBox="1"/>
          <p:nvPr/>
        </p:nvSpPr>
        <p:spPr bwMode="auto">
          <a:xfrm>
            <a:off x="3996264" y="1360602"/>
            <a:ext cx="8515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휴대폰 번호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4194431" y="1553550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4194430" y="1971344"/>
            <a:ext cx="3064399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인증번호요청 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4184880" y="2534708"/>
            <a:ext cx="2086797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6443074" y="2525183"/>
            <a:ext cx="827190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인증확인</a:t>
            </a:r>
          </a:p>
        </p:txBody>
      </p:sp>
      <p:sp>
        <p:nvSpPr>
          <p:cNvPr id="92" name="TextBox 91"/>
          <p:cNvSpPr txBox="1"/>
          <p:nvPr/>
        </p:nvSpPr>
        <p:spPr bwMode="auto">
          <a:xfrm>
            <a:off x="4015314" y="2332152"/>
            <a:ext cx="6751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인증번호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TextBox 92"/>
          <p:cNvSpPr txBox="1"/>
          <p:nvPr/>
        </p:nvSpPr>
        <p:spPr bwMode="auto">
          <a:xfrm>
            <a:off x="4062939" y="2865552"/>
            <a:ext cx="50687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성별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4250177" y="3102482"/>
            <a:ext cx="171844" cy="15278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5107427" y="3102482"/>
            <a:ext cx="171844" cy="15278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6" name="TextBox 95"/>
          <p:cNvSpPr txBox="1"/>
          <p:nvPr/>
        </p:nvSpPr>
        <p:spPr bwMode="auto">
          <a:xfrm>
            <a:off x="4425187" y="3071151"/>
            <a:ext cx="4267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남성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 bwMode="auto">
          <a:xfrm>
            <a:off x="5349112" y="3071151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여성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TextBox 97"/>
          <p:cNvSpPr txBox="1"/>
          <p:nvPr/>
        </p:nvSpPr>
        <p:spPr bwMode="auto">
          <a:xfrm>
            <a:off x="4072464" y="3332277"/>
            <a:ext cx="71205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생년월일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627" y="3595717"/>
            <a:ext cx="3233459" cy="4286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996264" y="2865552"/>
            <a:ext cx="3549024" cy="149955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5513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272480" y="764704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72480" y="764704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263665" y="77173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 bwMode="auto">
          <a:xfrm>
            <a:off x="1127977" y="865291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    회원가입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아래쪽 화살표 37"/>
          <p:cNvSpPr/>
          <p:nvPr/>
        </p:nvSpPr>
        <p:spPr>
          <a:xfrm rot="5400000">
            <a:off x="348957" y="819566"/>
            <a:ext cx="360040" cy="396334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75064" y="6340136"/>
            <a:ext cx="3450490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다음 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282166" y="4062321"/>
            <a:ext cx="8515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휴대폰 번호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333" y="4255269"/>
            <a:ext cx="582985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SKT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0332" y="4673063"/>
            <a:ext cx="3064399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인증번호요청 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470782" y="5236427"/>
            <a:ext cx="2086797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728976" y="5226902"/>
            <a:ext cx="827190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인증확인</a:t>
            </a:r>
          </a:p>
        </p:txBody>
      </p:sp>
      <p:sp>
        <p:nvSpPr>
          <p:cNvPr id="67" name="TextBox 66"/>
          <p:cNvSpPr txBox="1"/>
          <p:nvPr/>
        </p:nvSpPr>
        <p:spPr bwMode="auto">
          <a:xfrm>
            <a:off x="301216" y="5033871"/>
            <a:ext cx="6751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인증번호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 bwMode="auto">
          <a:xfrm>
            <a:off x="294114" y="1316007"/>
            <a:ext cx="57259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아이디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44656" y="1537530"/>
            <a:ext cx="1441272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54180" y="1901868"/>
            <a:ext cx="3064399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중복 검사</a:t>
            </a:r>
          </a:p>
        </p:txBody>
      </p:sp>
      <p:sp>
        <p:nvSpPr>
          <p:cNvPr id="71" name="TextBox 70"/>
          <p:cNvSpPr txBox="1"/>
          <p:nvPr/>
        </p:nvSpPr>
        <p:spPr bwMode="auto">
          <a:xfrm>
            <a:off x="284979" y="2288913"/>
            <a:ext cx="6751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비밀번호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435521" y="2462811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149631" y="1528005"/>
            <a:ext cx="135028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1861684" y="1575715"/>
            <a:ext cx="28794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@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 bwMode="auto">
          <a:xfrm>
            <a:off x="284979" y="2803437"/>
            <a:ext cx="91723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비밀번호 확인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35521" y="3005910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335461" y="3339559"/>
            <a:ext cx="309571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*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휴대폰번호가 포함된 비밀번호는 사용할수 없습니다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033534" y="789617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033534" y="789617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4024719" y="796652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 bwMode="auto">
          <a:xfrm>
            <a:off x="4889031" y="890204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    회원가입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아래쪽 화살표 84"/>
          <p:cNvSpPr/>
          <p:nvPr/>
        </p:nvSpPr>
        <p:spPr>
          <a:xfrm rot="5400000">
            <a:off x="4110011" y="844479"/>
            <a:ext cx="360040" cy="396334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4036118" y="6365049"/>
            <a:ext cx="3450490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다음 </a:t>
            </a:r>
          </a:p>
        </p:txBody>
      </p:sp>
      <p:sp>
        <p:nvSpPr>
          <p:cNvPr id="87" name="TextBox 86"/>
          <p:cNvSpPr txBox="1"/>
          <p:nvPr/>
        </p:nvSpPr>
        <p:spPr bwMode="auto">
          <a:xfrm>
            <a:off x="3996264" y="1360602"/>
            <a:ext cx="8515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휴대폰 번호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4194431" y="1553550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4194430" y="1971344"/>
            <a:ext cx="3064399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인증번호요청 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4184880" y="2534708"/>
            <a:ext cx="2086797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6443074" y="2525183"/>
            <a:ext cx="827190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인증확인</a:t>
            </a:r>
          </a:p>
        </p:txBody>
      </p:sp>
      <p:sp>
        <p:nvSpPr>
          <p:cNvPr id="92" name="TextBox 91"/>
          <p:cNvSpPr txBox="1"/>
          <p:nvPr/>
        </p:nvSpPr>
        <p:spPr bwMode="auto">
          <a:xfrm>
            <a:off x="4015314" y="2332152"/>
            <a:ext cx="6751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인증번호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TextBox 92"/>
          <p:cNvSpPr txBox="1"/>
          <p:nvPr/>
        </p:nvSpPr>
        <p:spPr bwMode="auto">
          <a:xfrm>
            <a:off x="4062939" y="2865552"/>
            <a:ext cx="50687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성별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4250177" y="3102482"/>
            <a:ext cx="171844" cy="15278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5107427" y="3102482"/>
            <a:ext cx="171844" cy="15278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6" name="TextBox 95"/>
          <p:cNvSpPr txBox="1"/>
          <p:nvPr/>
        </p:nvSpPr>
        <p:spPr bwMode="auto">
          <a:xfrm>
            <a:off x="4425187" y="3071151"/>
            <a:ext cx="4267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남성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 bwMode="auto">
          <a:xfrm>
            <a:off x="5349112" y="3071151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여성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TextBox 97"/>
          <p:cNvSpPr txBox="1"/>
          <p:nvPr/>
        </p:nvSpPr>
        <p:spPr bwMode="auto">
          <a:xfrm>
            <a:off x="4072464" y="3332277"/>
            <a:ext cx="71205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생년월일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627" y="3595717"/>
            <a:ext cx="3233459" cy="4286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996264" y="2865552"/>
            <a:ext cx="3549024" cy="149955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 bwMode="auto">
          <a:xfrm>
            <a:off x="279815" y="3582960"/>
            <a:ext cx="50687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성명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46062" y="3768242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262653" y="4245109"/>
            <a:ext cx="582985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011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055133" y="4245109"/>
            <a:ext cx="582985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446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837453" y="4245109"/>
            <a:ext cx="582985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0401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5978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인트로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53162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11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79" y="934719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53161" y="5921047"/>
            <a:ext cx="1719519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prstClr val="white"/>
                </a:solidFill>
              </a:rPr>
              <a:t>1</a:t>
            </a:r>
            <a:r>
              <a:rPr lang="ko-KR" altLang="en-US" sz="1000" b="1" smtClean="0">
                <a:solidFill>
                  <a:prstClr val="white"/>
                </a:solidFill>
              </a:rPr>
              <a:t>회 예약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393769" y="119823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554" y="2204864"/>
            <a:ext cx="3270671" cy="1638221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cxnSp>
        <p:nvCxnSpPr>
          <p:cNvPr id="22" name="직선 연결선 21"/>
          <p:cNvCxnSpPr/>
          <p:nvPr/>
        </p:nvCxnSpPr>
        <p:spPr>
          <a:xfrm>
            <a:off x="338172" y="139404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 bwMode="auto">
          <a:xfrm>
            <a:off x="416528" y="3995752"/>
            <a:ext cx="55976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  소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92561" y="3982119"/>
            <a:ext cx="1946038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 bwMode="auto">
          <a:xfrm>
            <a:off x="416528" y="4259220"/>
            <a:ext cx="55976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 량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92560" y="4259862"/>
            <a:ext cx="1946039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등록이 필요 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 bwMode="auto">
          <a:xfrm>
            <a:off x="2969202" y="3958272"/>
            <a:ext cx="90120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예약가능지역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850" y="4224284"/>
            <a:ext cx="273864" cy="281802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636750" y="4787654"/>
            <a:ext cx="1341699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세   차 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217412" y="4775718"/>
            <a:ext cx="1341699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정  비 </a:t>
            </a:r>
          </a:p>
        </p:txBody>
      </p:sp>
      <p:sp>
        <p:nvSpPr>
          <p:cNvPr id="31" name="TextBox 30"/>
          <p:cNvSpPr txBox="1"/>
          <p:nvPr/>
        </p:nvSpPr>
        <p:spPr bwMode="auto">
          <a:xfrm>
            <a:off x="1709983" y="5529522"/>
            <a:ext cx="91082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선택 해 주세요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081494" y="5921047"/>
            <a:ext cx="1719519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정기 예약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4347" y="84427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 bwMode="auto">
          <a:xfrm>
            <a:off x="1208659" y="937826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12967" y="978592"/>
            <a:ext cx="327743" cy="332563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4051010" y="81544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051010" y="815440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424629" y="924202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차 예 약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4051010" y="83739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모서리가 둥근 직사각형 49"/>
          <p:cNvSpPr/>
          <p:nvPr/>
        </p:nvSpPr>
        <p:spPr>
          <a:xfrm>
            <a:off x="4304929" y="2060875"/>
            <a:ext cx="1341699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   부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4304928" y="2987643"/>
            <a:ext cx="1341699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외  부 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4314453" y="4054443"/>
            <a:ext cx="1341699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내부 </a:t>
            </a:r>
            <a:r>
              <a:rPr lang="en-US" altLang="ko-KR" sz="800" dirty="0" smtClean="0">
                <a:solidFill>
                  <a:schemeClr val="tx1"/>
                </a:solidFill>
              </a:rPr>
              <a:t>+ </a:t>
            </a:r>
            <a:r>
              <a:rPr lang="ko-KR" altLang="en-US" sz="800" smtClean="0">
                <a:solidFill>
                  <a:schemeClr val="tx1"/>
                </a:solidFill>
              </a:rPr>
              <a:t>외부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4051010" y="1427885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136576" y="1435479"/>
            <a:ext cx="1802023" cy="1933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이벤트 표시 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1136576" y="1702179"/>
            <a:ext cx="1802023" cy="1933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날     씨 </a:t>
            </a:r>
          </a:p>
        </p:txBody>
      </p:sp>
    </p:spTree>
    <p:extLst>
      <p:ext uri="{BB962C8B-B14F-4D97-AF65-F5344CB8AC3E}">
        <p14:creationId xmlns:p14="http://schemas.microsoft.com/office/powerpoint/2010/main" val="96119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인트로</a:t>
            </a:r>
            <a:endParaRPr lang="ko-KR" altLang="en-US" dirty="0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114376" y="1449616"/>
            <a:ext cx="327743" cy="332563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3162" y="83723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12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248" y="848653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353161" y="5921047"/>
            <a:ext cx="1719519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예약하기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8190" y="1417025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    약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0997" y="902402"/>
            <a:ext cx="293841" cy="293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 bwMode="auto">
          <a:xfrm>
            <a:off x="661498" y="1198372"/>
            <a:ext cx="28725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홈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 bwMode="auto">
          <a:xfrm>
            <a:off x="3173147" y="1214080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7711" y="922031"/>
            <a:ext cx="270962" cy="29927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 bwMode="auto">
          <a:xfrm>
            <a:off x="1329921" y="1207376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예약확인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9747" y="902402"/>
            <a:ext cx="315342" cy="33852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 bwMode="auto">
          <a:xfrm>
            <a:off x="2178511" y="1214981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공지사항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554" y="1854322"/>
            <a:ext cx="3270671" cy="1638221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cxnSp>
        <p:nvCxnSpPr>
          <p:cNvPr id="32" name="직선 연결선 31"/>
          <p:cNvCxnSpPr/>
          <p:nvPr/>
        </p:nvCxnSpPr>
        <p:spPr>
          <a:xfrm>
            <a:off x="353162" y="142952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 bwMode="auto">
          <a:xfrm>
            <a:off x="416528" y="3645210"/>
            <a:ext cx="55976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  소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92561" y="3631577"/>
            <a:ext cx="1946038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 bwMode="auto">
          <a:xfrm>
            <a:off x="416528" y="3908678"/>
            <a:ext cx="55976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 량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992560" y="3909320"/>
            <a:ext cx="1946039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등록이 필요 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 bwMode="auto">
          <a:xfrm>
            <a:off x="2969202" y="3607730"/>
            <a:ext cx="90120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예약가능지역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2850" y="3873742"/>
            <a:ext cx="273864" cy="281802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636750" y="4437112"/>
            <a:ext cx="1341699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세   차 </a:t>
            </a:r>
          </a:p>
        </p:txBody>
      </p:sp>
      <p:sp>
        <p:nvSpPr>
          <p:cNvPr id="45" name="모서리가 둥근 직사각형 44"/>
          <p:cNvSpPr/>
          <p:nvPr/>
        </p:nvSpPr>
        <p:spPr>
          <a:xfrm>
            <a:off x="2217412" y="4425176"/>
            <a:ext cx="1341699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정  비 </a:t>
            </a:r>
          </a:p>
        </p:txBody>
      </p:sp>
      <p:sp>
        <p:nvSpPr>
          <p:cNvPr id="43" name="TextBox 42"/>
          <p:cNvSpPr txBox="1"/>
          <p:nvPr/>
        </p:nvSpPr>
        <p:spPr bwMode="auto">
          <a:xfrm>
            <a:off x="1709983" y="5178980"/>
            <a:ext cx="91082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선택 해 주세요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081494" y="5921047"/>
            <a:ext cx="1719519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쿠폰사용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051010" y="81544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051010" y="815440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50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010" y="859496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4426038" y="1395226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차 예 약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0644" y="902947"/>
            <a:ext cx="293841" cy="293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/>
          <p:cNvSpPr txBox="1"/>
          <p:nvPr/>
        </p:nvSpPr>
        <p:spPr bwMode="auto">
          <a:xfrm>
            <a:off x="4359346" y="1176573"/>
            <a:ext cx="28725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홈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 bwMode="auto">
          <a:xfrm>
            <a:off x="6870995" y="1192281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5559" y="900232"/>
            <a:ext cx="270962" cy="299271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 bwMode="auto">
          <a:xfrm>
            <a:off x="5027769" y="1185577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예약확인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7595" y="880603"/>
            <a:ext cx="315342" cy="338529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 bwMode="auto">
          <a:xfrm>
            <a:off x="5876359" y="1193182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공지사항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4051010" y="1407725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모서리가 둥근 직사각형 73"/>
          <p:cNvSpPr/>
          <p:nvPr/>
        </p:nvSpPr>
        <p:spPr>
          <a:xfrm>
            <a:off x="4304929" y="2060875"/>
            <a:ext cx="1341699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   부</a:t>
            </a:r>
          </a:p>
        </p:txBody>
      </p:sp>
      <p:sp>
        <p:nvSpPr>
          <p:cNvPr id="75" name="모서리가 둥근 직사각형 74"/>
          <p:cNvSpPr/>
          <p:nvPr/>
        </p:nvSpPr>
        <p:spPr>
          <a:xfrm>
            <a:off x="4304928" y="2987643"/>
            <a:ext cx="1341699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외  부 </a:t>
            </a:r>
          </a:p>
        </p:txBody>
      </p:sp>
      <p:sp>
        <p:nvSpPr>
          <p:cNvPr id="76" name="모서리가 둥근 직사각형 75"/>
          <p:cNvSpPr/>
          <p:nvPr/>
        </p:nvSpPr>
        <p:spPr>
          <a:xfrm>
            <a:off x="4314453" y="4054443"/>
            <a:ext cx="1341699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내부 </a:t>
            </a:r>
            <a:r>
              <a:rPr lang="en-US" altLang="ko-KR" sz="800" dirty="0" smtClean="0">
                <a:solidFill>
                  <a:schemeClr val="tx1"/>
                </a:solidFill>
              </a:rPr>
              <a:t>+ </a:t>
            </a:r>
            <a:r>
              <a:rPr lang="ko-KR" altLang="en-US" sz="800" smtClean="0">
                <a:solidFill>
                  <a:schemeClr val="tx1"/>
                </a:solidFill>
              </a:rPr>
              <a:t>외부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77" name="직선 연결선 76"/>
          <p:cNvCxnSpPr/>
          <p:nvPr/>
        </p:nvCxnSpPr>
        <p:spPr>
          <a:xfrm>
            <a:off x="4051010" y="1835272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353162" y="182269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03733" y="1465214"/>
            <a:ext cx="327743" cy="33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94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53161" y="1832523"/>
            <a:ext cx="3436409" cy="460910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인트로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3162" y="837239"/>
            <a:ext cx="3441675" cy="4498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53161" y="6115050"/>
            <a:ext cx="3456666" cy="326574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결제 하기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8190" y="85914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차 예 약 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353162" y="871643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353162" y="1298928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02935" y="1368029"/>
            <a:ext cx="3316014" cy="11943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402935" y="1368029"/>
            <a:ext cx="75373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||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기본 정보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 bwMode="auto">
          <a:xfrm>
            <a:off x="501448" y="1553864"/>
            <a:ext cx="4635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  량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981299" y="1554506"/>
            <a:ext cx="2665642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경기 </a:t>
            </a:r>
            <a:r>
              <a:rPr lang="en-US" altLang="ko-KR" sz="800" dirty="0" smtClean="0">
                <a:solidFill>
                  <a:schemeClr val="tx1"/>
                </a:solidFill>
              </a:rPr>
              <a:t>51 </a:t>
            </a:r>
            <a:r>
              <a:rPr lang="ko-KR" altLang="en-US" sz="800" smtClean="0">
                <a:solidFill>
                  <a:schemeClr val="tx1"/>
                </a:solidFill>
              </a:rPr>
              <a:t>고 </a:t>
            </a:r>
            <a:r>
              <a:rPr lang="en-US" altLang="ko-KR" sz="800" dirty="0" smtClean="0">
                <a:solidFill>
                  <a:schemeClr val="tx1"/>
                </a:solidFill>
              </a:rPr>
              <a:t>1738 ( </a:t>
            </a:r>
            <a:r>
              <a:rPr lang="ko-KR" altLang="en-US" sz="800" smtClean="0">
                <a:solidFill>
                  <a:schemeClr val="tx1"/>
                </a:solidFill>
              </a:rPr>
              <a:t>중형 </a:t>
            </a:r>
            <a:r>
              <a:rPr lang="en-US" altLang="ko-KR" sz="800" dirty="0" smtClean="0">
                <a:solidFill>
                  <a:schemeClr val="tx1"/>
                </a:solidFill>
              </a:rPr>
              <a:t>SVU )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981299" y="1825252"/>
            <a:ext cx="2665642" cy="220143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내부 </a:t>
            </a:r>
            <a:r>
              <a:rPr lang="en-US" altLang="ko-KR" sz="800" dirty="0" smtClean="0">
                <a:solidFill>
                  <a:schemeClr val="tx1"/>
                </a:solidFill>
              </a:rPr>
              <a:t>+ </a:t>
            </a:r>
            <a:r>
              <a:rPr lang="ko-KR" altLang="en-US" sz="800" smtClean="0">
                <a:solidFill>
                  <a:schemeClr val="tx1"/>
                </a:solidFill>
              </a:rPr>
              <a:t>외부 세차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9" name="TextBox 68"/>
          <p:cNvSpPr txBox="1"/>
          <p:nvPr/>
        </p:nvSpPr>
        <p:spPr bwMode="auto">
          <a:xfrm>
            <a:off x="405267" y="1833264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주문내역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978777" y="2079669"/>
            <a:ext cx="25458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내부 세차 왁수코팅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휠크리닝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타이어 광택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 bwMode="auto">
          <a:xfrm>
            <a:off x="405267" y="2274031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추가주문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967810" y="2274994"/>
            <a:ext cx="1795821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융막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588" y="2266840"/>
            <a:ext cx="224550" cy="231059"/>
          </a:xfrm>
          <a:prstGeom prst="rect">
            <a:avLst/>
          </a:prstGeom>
        </p:spPr>
      </p:pic>
      <p:sp>
        <p:nvSpPr>
          <p:cNvPr id="73" name="직사각형 72"/>
          <p:cNvSpPr/>
          <p:nvPr/>
        </p:nvSpPr>
        <p:spPr>
          <a:xfrm>
            <a:off x="3110609" y="2273211"/>
            <a:ext cx="536332" cy="224689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b="1" dirty="0" smtClean="0">
                <a:solidFill>
                  <a:prstClr val="white"/>
                </a:solidFill>
              </a:rPr>
              <a:t>쿠폰선택</a:t>
            </a:r>
            <a:endParaRPr lang="ko-KR" altLang="en-US" sz="800" b="1" dirty="0">
              <a:solidFill>
                <a:prstClr val="white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11885" y="2617146"/>
            <a:ext cx="3316014" cy="20508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 bwMode="auto">
          <a:xfrm>
            <a:off x="371185" y="2598042"/>
            <a:ext cx="75373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||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 내역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418901" y="2879261"/>
            <a:ext cx="330004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  세차일                                 세차 시간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967011" y="2879261"/>
            <a:ext cx="1104568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2016-04-04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2566360" y="2879261"/>
            <a:ext cx="591765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11 : 30    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 bwMode="auto">
          <a:xfrm>
            <a:off x="417348" y="3523007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상세위치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980491" y="3518263"/>
            <a:ext cx="2666449" cy="4257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67574" y="891735"/>
            <a:ext cx="327743" cy="332563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377625" y="2876976"/>
            <a:ext cx="205787" cy="208813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 bwMode="auto">
          <a:xfrm>
            <a:off x="462618" y="4024536"/>
            <a:ext cx="52931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연락처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976706" y="4013033"/>
            <a:ext cx="1230076" cy="21709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2466810" y="4018536"/>
            <a:ext cx="11801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자동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안심번호 사용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482" y="3983494"/>
            <a:ext cx="239787" cy="246638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 bwMode="auto">
          <a:xfrm>
            <a:off x="396894" y="4342818"/>
            <a:ext cx="59503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요청사항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976706" y="4331315"/>
            <a:ext cx="2670234" cy="21709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411885" y="4793769"/>
            <a:ext cx="3316014" cy="55081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 bwMode="auto">
          <a:xfrm>
            <a:off x="371185" y="4774664"/>
            <a:ext cx="75373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||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결제 금액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6" name="TextBox 95"/>
          <p:cNvSpPr txBox="1"/>
          <p:nvPr/>
        </p:nvSpPr>
        <p:spPr bwMode="auto">
          <a:xfrm>
            <a:off x="385305" y="5035420"/>
            <a:ext cx="63190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결제 금액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984716" y="5036383"/>
            <a:ext cx="2662224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 bwMode="auto">
          <a:xfrm>
            <a:off x="520451" y="3207656"/>
            <a:ext cx="4635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  소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000302" y="3205307"/>
            <a:ext cx="2665641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경기도 용인시 </a:t>
            </a:r>
            <a:r>
              <a:rPr lang="en-US" altLang="ko-KR" sz="800" dirty="0" smtClean="0">
                <a:solidFill>
                  <a:schemeClr val="tx1"/>
                </a:solidFill>
              </a:rPr>
              <a:t>**** </a:t>
            </a:r>
            <a:r>
              <a:rPr lang="ko-KR" altLang="en-US" sz="800" smtClean="0">
                <a:solidFill>
                  <a:schemeClr val="tx1"/>
                </a:solidFill>
              </a:rPr>
              <a:t>동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063723" y="830882"/>
            <a:ext cx="1836154" cy="26653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063723" y="830882"/>
            <a:ext cx="1800200" cy="34846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 시각 선택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063723" y="1179343"/>
            <a:ext cx="1800200" cy="44790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5" name="이등변 삼각형 24"/>
          <p:cNvSpPr/>
          <p:nvPr/>
        </p:nvSpPr>
        <p:spPr>
          <a:xfrm rot="16200000">
            <a:off x="4263327" y="1274052"/>
            <a:ext cx="232444" cy="216024"/>
          </a:xfrm>
          <a:prstGeom prst="triangl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6" name="이등변 삼각형 75"/>
          <p:cNvSpPr/>
          <p:nvPr/>
        </p:nvSpPr>
        <p:spPr>
          <a:xfrm rot="5400000" flipH="1">
            <a:off x="5449966" y="1274052"/>
            <a:ext cx="232444" cy="216024"/>
          </a:xfrm>
          <a:prstGeom prst="triangl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 bwMode="auto">
          <a:xfrm>
            <a:off x="4549263" y="1287065"/>
            <a:ext cx="93968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2017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년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 bwMode="auto">
          <a:xfrm>
            <a:off x="4150618" y="1989360"/>
            <a:ext cx="136841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09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시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00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  예약 가능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374293"/>
              </p:ext>
            </p:extLst>
          </p:nvPr>
        </p:nvGraphicFramePr>
        <p:xfrm>
          <a:off x="4199959" y="1720632"/>
          <a:ext cx="1562128" cy="1463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81064"/>
                <a:gridCol w="781064"/>
              </a:tblGrid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예약시간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예약상태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09:00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09:30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10:00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10:30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11:00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3" name="직사각형 82"/>
          <p:cNvSpPr/>
          <p:nvPr/>
        </p:nvSpPr>
        <p:spPr>
          <a:xfrm>
            <a:off x="4080872" y="3828643"/>
            <a:ext cx="1800200" cy="253140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4080872" y="3828643"/>
            <a:ext cx="1800200" cy="34846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예약일 선택 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1657" y="4242297"/>
            <a:ext cx="1724418" cy="1590675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4363331" y="5957228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5110091" y="5949608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38" name="TextBox 37"/>
          <p:cNvSpPr txBox="1"/>
          <p:nvPr/>
        </p:nvSpPr>
        <p:spPr bwMode="auto">
          <a:xfrm>
            <a:off x="5557452" y="856373"/>
            <a:ext cx="26962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X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 bwMode="auto">
          <a:xfrm>
            <a:off x="5557452" y="3875463"/>
            <a:ext cx="26962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X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6121589" y="3806033"/>
            <a:ext cx="1836154" cy="25540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6121589" y="3806033"/>
            <a:ext cx="1800200" cy="34846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 시각 선택</a:t>
            </a:r>
          </a:p>
        </p:txBody>
      </p:sp>
      <p:sp>
        <p:nvSpPr>
          <p:cNvPr id="114" name="TextBox 113"/>
          <p:cNvSpPr txBox="1"/>
          <p:nvPr/>
        </p:nvSpPr>
        <p:spPr bwMode="auto">
          <a:xfrm>
            <a:off x="6208484" y="4964511"/>
            <a:ext cx="136841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09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시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00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  예약 가능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15" name="표 1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996743"/>
              </p:ext>
            </p:extLst>
          </p:nvPr>
        </p:nvGraphicFramePr>
        <p:xfrm>
          <a:off x="6269489" y="4543723"/>
          <a:ext cx="1562128" cy="1463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81064"/>
                <a:gridCol w="781064"/>
              </a:tblGrid>
              <a:tr h="210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예약시간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예약상태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10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09:00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10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09:30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10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10:00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10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10:30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10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11:00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6" name="TextBox 115"/>
          <p:cNvSpPr txBox="1"/>
          <p:nvPr/>
        </p:nvSpPr>
        <p:spPr bwMode="auto">
          <a:xfrm>
            <a:off x="7615318" y="3831524"/>
            <a:ext cx="26962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X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6431038" y="6046802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18" name="직사각형 117"/>
          <p:cNvSpPr/>
          <p:nvPr/>
        </p:nvSpPr>
        <p:spPr>
          <a:xfrm>
            <a:off x="7177798" y="6039182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39" name="TextBox 38"/>
          <p:cNvSpPr txBox="1"/>
          <p:nvPr/>
        </p:nvSpPr>
        <p:spPr bwMode="auto">
          <a:xfrm>
            <a:off x="6159389" y="4204188"/>
            <a:ext cx="16795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예약기간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~ 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 까지  총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매주 화요일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4370951" y="3206408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5117711" y="3198788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취소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3967" y="2859602"/>
            <a:ext cx="2438400" cy="3381375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4298" y="-416998"/>
            <a:ext cx="2428875" cy="32766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 bwMode="auto">
          <a:xfrm>
            <a:off x="6079580" y="922031"/>
            <a:ext cx="9669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 예약인 경우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748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인트로</a:t>
            </a:r>
            <a:endParaRPr lang="ko-KR" altLang="en-US" dirty="0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114376" y="1449616"/>
            <a:ext cx="327743" cy="332563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3162" y="83723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12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162" y="881295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28190" y="1417025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차 예 약 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796" y="924746"/>
            <a:ext cx="293841" cy="293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 bwMode="auto">
          <a:xfrm>
            <a:off x="661498" y="1198372"/>
            <a:ext cx="28725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홈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 bwMode="auto">
          <a:xfrm>
            <a:off x="3173147" y="1214080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7711" y="922031"/>
            <a:ext cx="270962" cy="29927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 bwMode="auto">
          <a:xfrm>
            <a:off x="1329921" y="1207376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예약확인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9747" y="902402"/>
            <a:ext cx="315342" cy="33852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 bwMode="auto">
          <a:xfrm>
            <a:off x="2178511" y="1214981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공지사항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353162" y="142952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4051010" y="81544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051010" y="815440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50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010" y="859496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4426038" y="1395226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차 예 약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0644" y="902947"/>
            <a:ext cx="293841" cy="293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/>
          <p:cNvSpPr txBox="1"/>
          <p:nvPr/>
        </p:nvSpPr>
        <p:spPr bwMode="auto">
          <a:xfrm>
            <a:off x="4359346" y="1176573"/>
            <a:ext cx="28725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홈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 bwMode="auto">
          <a:xfrm>
            <a:off x="6870995" y="1192281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5559" y="900232"/>
            <a:ext cx="270962" cy="299271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 bwMode="auto">
          <a:xfrm>
            <a:off x="5027769" y="1185577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예약확인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7595" y="880603"/>
            <a:ext cx="315342" cy="338529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 bwMode="auto">
          <a:xfrm>
            <a:off x="5876359" y="1193182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공지사항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4051010" y="1407725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345491" y="1812648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그림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67574" y="1449616"/>
            <a:ext cx="327743" cy="332563"/>
          </a:xfrm>
          <a:prstGeom prst="rect">
            <a:avLst/>
          </a:prstGeom>
        </p:spPr>
      </p:pic>
      <p:sp>
        <p:nvSpPr>
          <p:cNvPr id="98" name="직사각형 97"/>
          <p:cNvSpPr/>
          <p:nvPr/>
        </p:nvSpPr>
        <p:spPr>
          <a:xfrm>
            <a:off x="418712" y="1875754"/>
            <a:ext cx="3316014" cy="24893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9" name="TextBox 98"/>
          <p:cNvSpPr txBox="1"/>
          <p:nvPr/>
        </p:nvSpPr>
        <p:spPr bwMode="auto">
          <a:xfrm>
            <a:off x="418712" y="1875755"/>
            <a:ext cx="75373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||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 정보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 bwMode="auto">
          <a:xfrm>
            <a:off x="496123" y="2037988"/>
            <a:ext cx="4635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  량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975974" y="2263656"/>
            <a:ext cx="2665642" cy="220143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내부 </a:t>
            </a:r>
            <a:r>
              <a:rPr lang="en-US" altLang="ko-KR" sz="800" dirty="0" smtClean="0">
                <a:solidFill>
                  <a:schemeClr val="tx1"/>
                </a:solidFill>
              </a:rPr>
              <a:t>+ </a:t>
            </a:r>
            <a:r>
              <a:rPr lang="ko-KR" altLang="en-US" sz="800" smtClean="0">
                <a:solidFill>
                  <a:schemeClr val="tx1"/>
                </a:solidFill>
              </a:rPr>
              <a:t>외부 세차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0" name="TextBox 79"/>
          <p:cNvSpPr txBox="1"/>
          <p:nvPr/>
        </p:nvSpPr>
        <p:spPr bwMode="auto">
          <a:xfrm>
            <a:off x="399942" y="2271668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주문내역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TextBox 90"/>
          <p:cNvSpPr txBox="1"/>
          <p:nvPr/>
        </p:nvSpPr>
        <p:spPr bwMode="auto">
          <a:xfrm>
            <a:off x="404496" y="2499212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추가주문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962485" y="2523479"/>
            <a:ext cx="1795821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융막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0263" y="2515325"/>
            <a:ext cx="224550" cy="231059"/>
          </a:xfrm>
          <a:prstGeom prst="rect">
            <a:avLst/>
          </a:prstGeom>
        </p:spPr>
      </p:pic>
      <p:sp>
        <p:nvSpPr>
          <p:cNvPr id="104" name="TextBox 103"/>
          <p:cNvSpPr txBox="1"/>
          <p:nvPr/>
        </p:nvSpPr>
        <p:spPr bwMode="auto">
          <a:xfrm>
            <a:off x="413576" y="2788016"/>
            <a:ext cx="330004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  세차일                                 세차 시간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961686" y="2788016"/>
            <a:ext cx="1104568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2016-04-04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2561035" y="2788016"/>
            <a:ext cx="591765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11 : 30    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 bwMode="auto">
          <a:xfrm>
            <a:off x="412023" y="3386660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상세위치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372300" y="2785731"/>
            <a:ext cx="205787" cy="208813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 bwMode="auto">
          <a:xfrm>
            <a:off x="446271" y="3641911"/>
            <a:ext cx="52931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연락처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960359" y="3630408"/>
            <a:ext cx="1230076" cy="21709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 bwMode="auto">
          <a:xfrm>
            <a:off x="2450463" y="3635911"/>
            <a:ext cx="11801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자동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안심번호 사용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1135" y="3600869"/>
            <a:ext cx="239787" cy="246638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 bwMode="auto">
          <a:xfrm>
            <a:off x="380547" y="3944559"/>
            <a:ext cx="59503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요청사항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960359" y="3933056"/>
            <a:ext cx="2670234" cy="21709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 bwMode="auto">
          <a:xfrm>
            <a:off x="515126" y="3071309"/>
            <a:ext cx="4635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  소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977320" y="3068960"/>
            <a:ext cx="2665641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경기도 용인시 </a:t>
            </a:r>
            <a:r>
              <a:rPr lang="en-US" altLang="ko-KR" sz="800" dirty="0" smtClean="0">
                <a:solidFill>
                  <a:schemeClr val="tx1"/>
                </a:solidFill>
              </a:rPr>
              <a:t>**** </a:t>
            </a:r>
            <a:r>
              <a:rPr lang="ko-KR" altLang="en-US" sz="800" smtClean="0">
                <a:solidFill>
                  <a:schemeClr val="tx1"/>
                </a:solidFill>
              </a:rPr>
              <a:t>동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006777" y="2174633"/>
            <a:ext cx="2274799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1019529" y="3548747"/>
            <a:ext cx="2274799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/>
          <p:cNvSpPr/>
          <p:nvPr/>
        </p:nvSpPr>
        <p:spPr>
          <a:xfrm>
            <a:off x="619802" y="5358709"/>
            <a:ext cx="867909" cy="38248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카드</a:t>
            </a:r>
          </a:p>
        </p:txBody>
      </p:sp>
      <p:sp>
        <p:nvSpPr>
          <p:cNvPr id="121" name="모서리가 둥근 직사각형 120"/>
          <p:cNvSpPr/>
          <p:nvPr/>
        </p:nvSpPr>
        <p:spPr>
          <a:xfrm>
            <a:off x="2606573" y="5352050"/>
            <a:ext cx="867909" cy="38248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현장지급 </a:t>
            </a:r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1575397" y="5358709"/>
            <a:ext cx="867909" cy="38248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계좌이체 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812689" y="4456753"/>
            <a:ext cx="2537609" cy="59058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442119" y="2699129"/>
            <a:ext cx="2777374" cy="17576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678107" y="2888940"/>
            <a:ext cx="641353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4684977" y="3411221"/>
            <a:ext cx="641353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4707988" y="3933502"/>
            <a:ext cx="641353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538235" y="4719308"/>
            <a:ext cx="2585008" cy="14401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707988" y="5201067"/>
            <a:ext cx="228592" cy="32217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5202886" y="5201067"/>
            <a:ext cx="228592" cy="32217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5697784" y="5201067"/>
            <a:ext cx="228592" cy="32217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6192682" y="5201067"/>
            <a:ext cx="228592" cy="32217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6687578" y="5201067"/>
            <a:ext cx="228592" cy="32217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29" name="직선 연결선 128"/>
          <p:cNvCxnSpPr/>
          <p:nvPr/>
        </p:nvCxnSpPr>
        <p:spPr>
          <a:xfrm>
            <a:off x="4036020" y="181072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20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화면입니다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메뉴버튼 </a:t>
            </a:r>
            <a:r>
              <a:rPr lang="ko-KR" altLang="en-US" sz="900" dirty="0" err="1"/>
              <a:t>선택시</a:t>
            </a:r>
            <a:r>
              <a:rPr lang="en-US" altLang="ko-KR" sz="900" dirty="0"/>
              <a:t>,</a:t>
            </a:r>
            <a:r>
              <a:rPr lang="ko-KR" altLang="en-US" sz="900" dirty="0"/>
              <a:t> 로그인 안내 팝업을 표출한다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사용자 </a:t>
            </a:r>
            <a:r>
              <a:rPr lang="ko-KR" altLang="en-US" sz="900" dirty="0"/>
              <a:t>아이콘 </a:t>
            </a:r>
            <a:r>
              <a:rPr lang="ko-KR" altLang="en-US" sz="900" dirty="0" err="1"/>
              <a:t>선택시</a:t>
            </a:r>
            <a:r>
              <a:rPr lang="en-US" altLang="ko-KR" sz="900" dirty="0"/>
              <a:t>, </a:t>
            </a:r>
            <a:r>
              <a:rPr lang="ko-KR" altLang="en-US" sz="900" dirty="0"/>
              <a:t>로그인 안내 팝업을 표출한다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로그인 </a:t>
            </a:r>
            <a:r>
              <a:rPr lang="ko-KR" altLang="en-US" sz="900" dirty="0"/>
              <a:t>창에 알맞은 로그인 정보 </a:t>
            </a:r>
            <a:r>
              <a:rPr lang="ko-KR" altLang="en-US" sz="900" dirty="0" err="1"/>
              <a:t>입력시</a:t>
            </a:r>
            <a:r>
              <a:rPr lang="ko-KR" altLang="en-US" sz="900" dirty="0"/>
              <a:t> 메인 화면으로 화면 전환되며</a:t>
            </a:r>
            <a:r>
              <a:rPr lang="en-US" altLang="ko-KR" sz="900" dirty="0"/>
              <a:t>, </a:t>
            </a:r>
            <a:r>
              <a:rPr lang="ko-KR" altLang="en-US" sz="900" dirty="0"/>
              <a:t>비정상 정보 </a:t>
            </a:r>
            <a:r>
              <a:rPr lang="ko-KR" altLang="en-US" sz="900" dirty="0" err="1"/>
              <a:t>입력시</a:t>
            </a:r>
            <a:r>
              <a:rPr lang="ko-KR" altLang="en-US" sz="900" dirty="0"/>
              <a:t> </a:t>
            </a:r>
            <a:r>
              <a:rPr lang="en-US" altLang="ko-KR" sz="900" dirty="0"/>
              <a:t>Alert</a:t>
            </a:r>
            <a:r>
              <a:rPr lang="ko-KR" altLang="en-US" sz="900" dirty="0"/>
              <a:t> 팝업을 띄운다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체크시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정상적으로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로그인된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이후 아이디를 저장한다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안내 팝업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표출시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기존 화면은 어둡게 처리되고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안내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멘트가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팝업과 함께 표출된다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누락시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아이디를 입력해 주세요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누락시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비밀번호를 입력하여 주세요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:: 60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 이상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미사용계정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인증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성공시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dirty="0"/>
              <a:t> </a:t>
            </a:r>
            <a:r>
              <a:rPr lang="ko-KR" altLang="en-US" dirty="0" smtClean="0"/>
              <a:t>장기 미사용으로 인하여 아이디가 회수되었습니다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관리자에게 문의하세요</a:t>
            </a:r>
            <a:r>
              <a:rPr lang="en-US" altLang="ko-KR" dirty="0" smtClean="0"/>
              <a:t>..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::90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 이상 비밀번호 변경하지 않았을 경우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장기 비밀번호를 변경하지 않아 아이디가 회수되었습니다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관리자에게 문의하세요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::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비밀번호가 연속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실패시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비밀번호가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번 이상 틀려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아이디가 회수 조치되었습니다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관리자에게 문의하세요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 혹은 비밀번호가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1~4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실패시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 혹은 비밀번호가 틀렸습니다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::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정상계정이고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80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 이전의 경우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정상처리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[S0000]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::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정상계정이고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80~90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 사이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90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 이전에는 비밀번호 변경이 필요합니다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변경 후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사용하여 주시기 바랍니다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[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정상처리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[S0001]]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grpSp>
        <p:nvGrpSpPr>
          <p:cNvPr id="90" name="그룹 89"/>
          <p:cNvGrpSpPr/>
          <p:nvPr/>
        </p:nvGrpSpPr>
        <p:grpSpPr>
          <a:xfrm>
            <a:off x="368152" y="830174"/>
            <a:ext cx="3441675" cy="5588677"/>
            <a:chOff x="128464" y="836712"/>
            <a:chExt cx="3441675" cy="5588677"/>
          </a:xfrm>
        </p:grpSpPr>
        <p:sp>
          <p:nvSpPr>
            <p:cNvPr id="91" name="직사각형 90"/>
            <p:cNvSpPr/>
            <p:nvPr/>
          </p:nvSpPr>
          <p:spPr>
            <a:xfrm>
              <a:off x="128464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128464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pic>
          <p:nvPicPr>
            <p:cNvPr id="94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64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6" name="TextBox 95"/>
          <p:cNvSpPr txBox="1"/>
          <p:nvPr/>
        </p:nvSpPr>
        <p:spPr>
          <a:xfrm>
            <a:off x="526552" y="1497677"/>
            <a:ext cx="2319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위고 출장 </a:t>
            </a:r>
            <a:r>
              <a:rPr lang="ko-KR" altLang="en-US" sz="800" b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세차 </a:t>
            </a:r>
            <a:r>
              <a:rPr lang="en-US" altLang="ko-KR" sz="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800" b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매니저</a:t>
            </a:r>
            <a:r>
              <a:rPr lang="en-US" altLang="ko-KR" sz="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endParaRPr lang="ko-KR" altLang="en-US" sz="8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26552" y="1903711"/>
            <a:ext cx="188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위고는</a:t>
            </a:r>
            <a:r>
              <a:rPr lang="ko-KR" altLang="en-US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차량 관리를 위한 통합 브랜드입니다</a:t>
            </a:r>
            <a:r>
              <a:rPr lang="en-US" altLang="ko-KR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세차업무지원을 스마트하게 관리해 드립니다</a:t>
            </a:r>
            <a:r>
              <a:rPr lang="en-US" altLang="ko-KR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368152" y="1428414"/>
            <a:ext cx="3438730" cy="116596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82073" y="4005064"/>
            <a:ext cx="3222725" cy="45359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아이</a:t>
            </a:r>
            <a:r>
              <a:rPr lang="ko-KR" altLang="en-US" sz="1000" dirty="0">
                <a:solidFill>
                  <a:prstClr val="black"/>
                </a:solidFill>
              </a:rPr>
              <a:t>디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482073" y="4573106"/>
            <a:ext cx="3222725" cy="47461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비밀번호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505756" y="5157192"/>
            <a:ext cx="3199042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로그</a:t>
            </a:r>
            <a:r>
              <a:rPr lang="ko-KR" altLang="en-US" sz="1000" b="1" dirty="0">
                <a:solidFill>
                  <a:prstClr val="white"/>
                </a:solidFill>
              </a:rPr>
              <a:t>인</a:t>
            </a:r>
          </a:p>
        </p:txBody>
      </p:sp>
      <p:cxnSp>
        <p:nvCxnSpPr>
          <p:cNvPr id="103" name="직선 연결선 102"/>
          <p:cNvCxnSpPr/>
          <p:nvPr/>
        </p:nvCxnSpPr>
        <p:spPr>
          <a:xfrm flipH="1">
            <a:off x="368227" y="6093296"/>
            <a:ext cx="3441600" cy="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 bwMode="auto">
          <a:xfrm>
            <a:off x="434448" y="5784056"/>
            <a:ext cx="94769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  아이디 저</a:t>
            </a:r>
            <a:r>
              <a:rPr lang="ko-KR" altLang="en-US" sz="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</a:t>
            </a:r>
            <a:endParaRPr lang="ko-KR" altLang="en-US" sz="8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82072" y="2605913"/>
            <a:ext cx="5630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en-US" altLang="ko-KR" sz="900" b="1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타원 78"/>
          <p:cNvSpPr>
            <a:spLocks noChangeAspect="1"/>
          </p:cNvSpPr>
          <p:nvPr/>
        </p:nvSpPr>
        <p:spPr>
          <a:xfrm>
            <a:off x="349040" y="90009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prstClr val="white"/>
                </a:solidFill>
              </a:rPr>
              <a:t>1</a:t>
            </a:r>
            <a:endParaRPr lang="ko-KR" altLang="en-US" sz="800" dirty="0" smtClean="0">
              <a:solidFill>
                <a:prstClr val="white"/>
              </a:solidFill>
            </a:endParaRPr>
          </a:p>
        </p:txBody>
      </p:sp>
      <p:sp>
        <p:nvSpPr>
          <p:cNvPr id="82" name="타원 81"/>
          <p:cNvSpPr>
            <a:spLocks noChangeAspect="1"/>
          </p:cNvSpPr>
          <p:nvPr/>
        </p:nvSpPr>
        <p:spPr>
          <a:xfrm>
            <a:off x="-537232" y="335853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prstClr val="white"/>
                </a:solidFill>
              </a:rPr>
              <a:t>3</a:t>
            </a:r>
            <a:endParaRPr lang="ko-KR" altLang="en-US" sz="800" dirty="0" smtClean="0">
              <a:solidFill>
                <a:prstClr val="white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위고 출장 세차 관리 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2" name="그룹 111"/>
          <p:cNvGrpSpPr/>
          <p:nvPr/>
        </p:nvGrpSpPr>
        <p:grpSpPr>
          <a:xfrm>
            <a:off x="7869324" y="2183022"/>
            <a:ext cx="1872208" cy="974668"/>
            <a:chOff x="7905328" y="2238308"/>
            <a:chExt cx="1872208" cy="974668"/>
          </a:xfrm>
        </p:grpSpPr>
        <p:sp>
          <p:nvSpPr>
            <p:cNvPr id="113" name="직사각형 112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7905328" y="2639642"/>
              <a:ext cx="1800200" cy="5733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115" name="TextBox 114"/>
            <p:cNvSpPr txBox="1"/>
            <p:nvPr/>
          </p:nvSpPr>
          <p:spPr bwMode="auto">
            <a:xfrm>
              <a:off x="7981926" y="23186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6" name="TextBox 115"/>
            <p:cNvSpPr txBox="1"/>
            <p:nvPr/>
          </p:nvSpPr>
          <p:spPr bwMode="auto">
            <a:xfrm>
              <a:off x="7977336" y="2695620"/>
              <a:ext cx="18002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로그인 정보를 다시 입력 해주세요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5" name="모서리가 둥근 직사각형 124"/>
            <p:cNvSpPr/>
            <p:nvPr/>
          </p:nvSpPr>
          <p:spPr>
            <a:xfrm>
              <a:off x="8625408" y="300686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prstClr val="white"/>
                  </a:solidFill>
                </a:rPr>
                <a:t>확인</a:t>
              </a:r>
            </a:p>
          </p:txBody>
        </p:sp>
      </p:grpSp>
      <p:sp>
        <p:nvSpPr>
          <p:cNvPr id="121" name="타원 120"/>
          <p:cNvSpPr>
            <a:spLocks noChangeAspect="1"/>
          </p:cNvSpPr>
          <p:nvPr/>
        </p:nvSpPr>
        <p:spPr>
          <a:xfrm>
            <a:off x="-591616" y="530123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prstClr val="white"/>
                </a:solidFill>
              </a:rPr>
              <a:t>4</a:t>
            </a:r>
            <a:endParaRPr lang="ko-KR" altLang="en-US" sz="800" dirty="0" smtClean="0">
              <a:solidFill>
                <a:prstClr val="white"/>
              </a:solidFill>
            </a:endParaRPr>
          </a:p>
        </p:txBody>
      </p: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타원 71"/>
          <p:cNvSpPr>
            <a:spLocks noChangeAspect="1"/>
          </p:cNvSpPr>
          <p:nvPr/>
        </p:nvSpPr>
        <p:spPr>
          <a:xfrm>
            <a:off x="3329171" y="933041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prstClr val="white"/>
                </a:solidFill>
              </a:rPr>
              <a:t>2</a:t>
            </a:r>
            <a:endParaRPr lang="ko-KR" altLang="en-US" sz="800" dirty="0" smtClean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166922" y="832262"/>
            <a:ext cx="3440388" cy="5586589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82073" y="2964913"/>
            <a:ext cx="3222725" cy="45359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차량번호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75" name="TextBox 74"/>
          <p:cNvSpPr txBox="1"/>
          <p:nvPr/>
        </p:nvSpPr>
        <p:spPr bwMode="auto">
          <a:xfrm>
            <a:off x="445423" y="3523856"/>
            <a:ext cx="14189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○  아이디       ○ </a:t>
            </a:r>
            <a:r>
              <a:rPr lang="ko-KR" altLang="en-US" sz="8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사번</a:t>
            </a:r>
            <a:r>
              <a:rPr lang="ko-KR" altLang="en-US" sz="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4139607" y="840827"/>
            <a:ext cx="3441675" cy="5588677"/>
            <a:chOff x="128464" y="836712"/>
            <a:chExt cx="3441675" cy="5588677"/>
          </a:xfrm>
        </p:grpSpPr>
        <p:sp>
          <p:nvSpPr>
            <p:cNvPr id="66" name="직사각형 65"/>
            <p:cNvSpPr/>
            <p:nvPr/>
          </p:nvSpPr>
          <p:spPr>
            <a:xfrm>
              <a:off x="128464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28464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pic>
          <p:nvPicPr>
            <p:cNvPr id="68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64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9" name="TextBox 68"/>
          <p:cNvSpPr txBox="1"/>
          <p:nvPr/>
        </p:nvSpPr>
        <p:spPr>
          <a:xfrm>
            <a:off x="4298007" y="1508330"/>
            <a:ext cx="2319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위고 출장 </a:t>
            </a:r>
            <a:r>
              <a:rPr lang="ko-KR" altLang="en-US" sz="800" b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세차 </a:t>
            </a:r>
            <a:r>
              <a:rPr lang="en-US" altLang="ko-KR" sz="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800" b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매니저</a:t>
            </a:r>
            <a:r>
              <a:rPr lang="en-US" altLang="ko-KR" sz="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endParaRPr lang="ko-KR" altLang="en-US" sz="8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298007" y="1914364"/>
            <a:ext cx="188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위고는</a:t>
            </a:r>
            <a:r>
              <a:rPr lang="ko-KR" altLang="en-US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차량 관리를 위한 통합 브랜드입니다</a:t>
            </a:r>
            <a:r>
              <a:rPr lang="en-US" altLang="ko-KR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세차업무지원을 스마트하게 관리해 드립니다</a:t>
            </a:r>
            <a:r>
              <a:rPr lang="en-US" altLang="ko-KR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4139607" y="1439067"/>
            <a:ext cx="3438730" cy="116596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4253528" y="4015717"/>
            <a:ext cx="3222725" cy="45359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아이</a:t>
            </a:r>
            <a:r>
              <a:rPr lang="ko-KR" altLang="en-US" sz="1000" dirty="0">
                <a:solidFill>
                  <a:prstClr val="black"/>
                </a:solidFill>
              </a:rPr>
              <a:t>디</a:t>
            </a:r>
          </a:p>
        </p:txBody>
      </p:sp>
      <p:sp>
        <p:nvSpPr>
          <p:cNvPr id="83" name="직사각형 82"/>
          <p:cNvSpPr/>
          <p:nvPr/>
        </p:nvSpPr>
        <p:spPr>
          <a:xfrm>
            <a:off x="4253528" y="4583759"/>
            <a:ext cx="3222725" cy="47461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비밀번호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4277211" y="5167845"/>
            <a:ext cx="3199042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로그</a:t>
            </a:r>
            <a:r>
              <a:rPr lang="ko-KR" altLang="en-US" sz="1000" b="1" dirty="0">
                <a:solidFill>
                  <a:prstClr val="white"/>
                </a:solidFill>
              </a:rPr>
              <a:t>인</a:t>
            </a:r>
          </a:p>
        </p:txBody>
      </p:sp>
      <p:cxnSp>
        <p:nvCxnSpPr>
          <p:cNvPr id="93" name="직선 연결선 92"/>
          <p:cNvCxnSpPr/>
          <p:nvPr/>
        </p:nvCxnSpPr>
        <p:spPr>
          <a:xfrm flipH="1">
            <a:off x="4139682" y="6103949"/>
            <a:ext cx="3441600" cy="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 bwMode="auto">
          <a:xfrm>
            <a:off x="4205903" y="5794709"/>
            <a:ext cx="94769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  아이디 저</a:t>
            </a:r>
            <a:r>
              <a:rPr lang="ko-KR" altLang="en-US" sz="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</a:t>
            </a:r>
            <a:endParaRPr lang="ko-KR" altLang="en-US" sz="8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253527" y="2616566"/>
            <a:ext cx="5630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en-US" altLang="ko-KR" sz="900" b="1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9" name="타원 108"/>
          <p:cNvSpPr>
            <a:spLocks noChangeAspect="1"/>
          </p:cNvSpPr>
          <p:nvPr/>
        </p:nvSpPr>
        <p:spPr>
          <a:xfrm>
            <a:off x="4120495" y="910747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prstClr val="white"/>
                </a:solidFill>
              </a:rPr>
              <a:t>1</a:t>
            </a:r>
            <a:endParaRPr lang="ko-KR" altLang="en-US" sz="800" dirty="0" smtClean="0">
              <a:solidFill>
                <a:prstClr val="white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4499647" y="919373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위고 출장 세차 관리 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91265" y="993315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타원 119"/>
          <p:cNvSpPr>
            <a:spLocks noChangeAspect="1"/>
          </p:cNvSpPr>
          <p:nvPr/>
        </p:nvSpPr>
        <p:spPr>
          <a:xfrm>
            <a:off x="7100626" y="94369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prstClr val="white"/>
                </a:solidFill>
              </a:rPr>
              <a:t>2</a:t>
            </a:r>
            <a:endParaRPr lang="ko-KR" altLang="en-US" sz="800" dirty="0" smtClean="0">
              <a:solidFill>
                <a:prstClr val="white"/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4253528" y="2975566"/>
            <a:ext cx="3222725" cy="45359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차량번호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 bwMode="auto">
          <a:xfrm>
            <a:off x="4216878" y="3534509"/>
            <a:ext cx="14189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○  아이디       ○ </a:t>
            </a:r>
            <a:r>
              <a:rPr lang="ko-KR" altLang="en-US" sz="8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사번</a:t>
            </a:r>
            <a:r>
              <a:rPr lang="ko-KR" altLang="en-US" sz="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grpSp>
        <p:nvGrpSpPr>
          <p:cNvPr id="81" name="그룹 80"/>
          <p:cNvGrpSpPr/>
          <p:nvPr/>
        </p:nvGrpSpPr>
        <p:grpSpPr>
          <a:xfrm>
            <a:off x="4775019" y="2850200"/>
            <a:ext cx="2381234" cy="1224136"/>
            <a:chOff x="4442641" y="2735080"/>
            <a:chExt cx="2381234" cy="1224136"/>
          </a:xfrm>
          <a:solidFill>
            <a:schemeClr val="tx2">
              <a:lumMod val="60000"/>
              <a:lumOff val="40000"/>
            </a:schemeClr>
          </a:solidFill>
        </p:grpSpPr>
        <p:grpSp>
          <p:nvGrpSpPr>
            <p:cNvPr id="85" name="그룹 84"/>
            <p:cNvGrpSpPr/>
            <p:nvPr/>
          </p:nvGrpSpPr>
          <p:grpSpPr>
            <a:xfrm>
              <a:off x="4442641" y="2735080"/>
              <a:ext cx="2381234" cy="1224136"/>
              <a:chOff x="2679778" y="2607993"/>
              <a:chExt cx="2381234" cy="1224136"/>
            </a:xfrm>
            <a:grpFill/>
          </p:grpSpPr>
          <p:sp>
            <p:nvSpPr>
              <p:cNvPr id="88" name="TextBox 87"/>
              <p:cNvSpPr txBox="1"/>
              <p:nvPr/>
            </p:nvSpPr>
            <p:spPr bwMode="auto">
              <a:xfrm>
                <a:off x="3771399" y="2752009"/>
                <a:ext cx="734496" cy="21544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80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로그인 필요</a:t>
                </a:r>
                <a:endParaRPr kumimoji="0" lang="ko-KR" altLang="en-US" sz="80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95" name="직사각형 94"/>
              <p:cNvSpPr/>
              <p:nvPr/>
            </p:nvSpPr>
            <p:spPr>
              <a:xfrm>
                <a:off x="2680945" y="2607993"/>
                <a:ext cx="2376264" cy="122413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>
                <a:off x="2679778" y="3112049"/>
                <a:ext cx="2381234" cy="72008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TextBox 107"/>
              <p:cNvSpPr txBox="1"/>
              <p:nvPr/>
            </p:nvSpPr>
            <p:spPr bwMode="auto">
              <a:xfrm>
                <a:off x="2746207" y="2734351"/>
                <a:ext cx="441146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1000" b="1" dirty="0" smtClean="0">
                    <a:solidFill>
                      <a:prstClr val="white"/>
                    </a:solidFill>
                    <a:latin typeface="맑은 고딕" pitchFamily="50" charset="-127"/>
                    <a:ea typeface="맑은 고딕" pitchFamily="50" charset="-127"/>
                  </a:rPr>
                  <a:t>알림</a:t>
                </a:r>
                <a:endParaRPr kumimoji="0" lang="ko-KR" altLang="en-US" sz="1000" b="1" dirty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 bwMode="auto">
              <a:xfrm>
                <a:off x="2926146" y="3270867"/>
                <a:ext cx="1893467" cy="21544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80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서비스 이용을 위해 로그인</a:t>
                </a:r>
                <a:r>
                  <a:rPr kumimoji="0" lang="en-US" altLang="ko-KR" sz="80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kumimoji="0" lang="ko-KR" altLang="en-US" sz="80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해주세요</a:t>
                </a:r>
                <a:r>
                  <a:rPr kumimoji="0" lang="en-US" altLang="ko-KR" sz="80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.</a:t>
                </a:r>
                <a:endParaRPr kumimoji="0" lang="ko-KR" altLang="en-US" sz="80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87" name="모서리가 둥근 직사각형 86"/>
            <p:cNvSpPr/>
            <p:nvPr/>
          </p:nvSpPr>
          <p:spPr>
            <a:xfrm>
              <a:off x="5357574" y="3717032"/>
              <a:ext cx="556337" cy="177008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prstClr val="white"/>
                  </a:solidFill>
                </a:rPr>
                <a:t>확인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404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24847" y="1268760"/>
            <a:ext cx="1300161" cy="37147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Home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5" name="꺾인 연결선 4"/>
          <p:cNvCxnSpPr>
            <a:stCxn id="17" idx="0"/>
            <a:endCxn id="4" idx="2"/>
          </p:cNvCxnSpPr>
          <p:nvPr/>
        </p:nvCxnSpPr>
        <p:spPr>
          <a:xfrm rot="5400000" flipH="1" flipV="1">
            <a:off x="2498777" y="285452"/>
            <a:ext cx="521366" cy="3230935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꺾인 연결선 5"/>
          <p:cNvCxnSpPr>
            <a:stCxn id="14" idx="0"/>
            <a:endCxn id="4" idx="2"/>
          </p:cNvCxnSpPr>
          <p:nvPr/>
        </p:nvCxnSpPr>
        <p:spPr>
          <a:xfrm rot="16200000" flipV="1">
            <a:off x="6367598" y="-352434"/>
            <a:ext cx="521366" cy="450670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25" idx="0"/>
            <a:endCxn id="4" idx="2"/>
          </p:cNvCxnSpPr>
          <p:nvPr/>
        </p:nvCxnSpPr>
        <p:spPr>
          <a:xfrm rot="16200000" flipV="1">
            <a:off x="5743258" y="271906"/>
            <a:ext cx="521366" cy="325802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015332"/>
              </p:ext>
            </p:extLst>
          </p:nvPr>
        </p:nvGraphicFramePr>
        <p:xfrm>
          <a:off x="8355134" y="2161602"/>
          <a:ext cx="1053000" cy="20764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3000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고객 지원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고객 공지 사항 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조회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공지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공지 사항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대리점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지점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1:1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문의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답변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자주하는 질문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이용약관관리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478984"/>
              </p:ext>
            </p:extLst>
          </p:nvPr>
        </p:nvGraphicFramePr>
        <p:xfrm>
          <a:off x="560512" y="2161602"/>
          <a:ext cx="1166963" cy="33494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6963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기초 정보 관리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정비 상품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세차상품 관리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대리점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회사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BLE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단말기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배차 내역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권역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세차 차량 관리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쿠폰관리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선물하기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3" name="꺾인 연결선 22"/>
          <p:cNvCxnSpPr>
            <a:stCxn id="16" idx="0"/>
            <a:endCxn id="4" idx="2"/>
          </p:cNvCxnSpPr>
          <p:nvPr/>
        </p:nvCxnSpPr>
        <p:spPr>
          <a:xfrm rot="5400000" flipH="1" flipV="1">
            <a:off x="3796111" y="1582786"/>
            <a:ext cx="521366" cy="63626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438267"/>
              </p:ext>
            </p:extLst>
          </p:nvPr>
        </p:nvGraphicFramePr>
        <p:xfrm>
          <a:off x="1870975" y="2161602"/>
          <a:ext cx="1148108" cy="10367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8108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사용자 관리 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사용자 가입 현황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 예약 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b="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취소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900" b="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 </a:t>
                      </a:r>
                      <a:r>
                        <a:rPr lang="ko-KR" altLang="en-US" sz="900" b="0" kern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현황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171073"/>
              </p:ext>
            </p:extLst>
          </p:nvPr>
        </p:nvGraphicFramePr>
        <p:xfrm>
          <a:off x="3162583" y="2161602"/>
          <a:ext cx="1152156" cy="1005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2156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운영자 관리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대리점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직원 관리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0" name="꺾인 연결선 19"/>
          <p:cNvCxnSpPr>
            <a:stCxn id="15" idx="0"/>
            <a:endCxn id="4" idx="2"/>
          </p:cNvCxnSpPr>
          <p:nvPr/>
        </p:nvCxnSpPr>
        <p:spPr>
          <a:xfrm rot="5400000" flipH="1" flipV="1">
            <a:off x="3149295" y="935970"/>
            <a:ext cx="521366" cy="192989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982841"/>
              </p:ext>
            </p:extLst>
          </p:nvPr>
        </p:nvGraphicFramePr>
        <p:xfrm>
          <a:off x="7055411" y="2161602"/>
          <a:ext cx="1155087" cy="1340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087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관제 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현황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당일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차량 위치 관제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차량 이동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경로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165590" y="227021"/>
            <a:ext cx="4274526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Menu A</a:t>
            </a:r>
            <a:r>
              <a:rPr lang="en-US" sz="1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​rchitecture</a:t>
            </a:r>
            <a:endParaRPr lang="ko-KR" altLang="en-US" sz="1600" b="1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22" name="Line 422"/>
          <p:cNvSpPr>
            <a:spLocks noChangeShapeType="1"/>
          </p:cNvSpPr>
          <p:nvPr/>
        </p:nvSpPr>
        <p:spPr bwMode="auto">
          <a:xfrm>
            <a:off x="309563" y="562339"/>
            <a:ext cx="90471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09563" y="581389"/>
            <a:ext cx="121443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518010"/>
              </p:ext>
            </p:extLst>
          </p:nvPr>
        </p:nvGraphicFramePr>
        <p:xfrm>
          <a:off x="8355134" y="4669562"/>
          <a:ext cx="1062362" cy="1375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362"/>
              </a:tblGrid>
              <a:tr h="3373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 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직원가입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 찾기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309563" y="714222"/>
            <a:ext cx="14302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Admin</a:t>
            </a:r>
            <a:r>
              <a:rPr lang="ko-KR" altLang="en-US" sz="10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sz="10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페이지 </a:t>
            </a:r>
            <a:endParaRPr lang="ko-KR" altLang="en-US" sz="1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1582686" y="5664150"/>
            <a:ext cx="5458546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기초 정보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주문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??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분전에는 주문 불가 설정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예약후 주문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??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 이내 미 결제시 결제 취소 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구역 관리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동 단위로 차량 매칭 배정을 위한 메뉴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</a:t>
            </a: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권역 관리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해당 지역을 묶어서 표현을 하는 방식으로 등록을 하고 차량 매칭을 할 수 있는 방안으로처리를 할 것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일일 마감을 지어야 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기초 정보 관리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576949"/>
              </p:ext>
            </p:extLst>
          </p:nvPr>
        </p:nvGraphicFramePr>
        <p:xfrm>
          <a:off x="4458239" y="2161602"/>
          <a:ext cx="1155087" cy="1340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087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직원관리  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직원 근태 관리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직원 작업 내역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정산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내역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889104" y="785609"/>
            <a:ext cx="2719014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일자별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 표시 내역 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차량별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상품 내역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팀별 내역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지역 별 내역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경기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결제 방식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후불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카드 결제 내역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취소 내역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일자별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팀별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9" name="꺾인 연결선 28"/>
          <p:cNvCxnSpPr>
            <a:stCxn id="30" idx="0"/>
            <a:endCxn id="4" idx="2"/>
          </p:cNvCxnSpPr>
          <p:nvPr/>
        </p:nvCxnSpPr>
        <p:spPr>
          <a:xfrm rot="16200000" flipV="1">
            <a:off x="4444672" y="1570492"/>
            <a:ext cx="521366" cy="66085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36374" y="4051746"/>
            <a:ext cx="41044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사이트 사용자 레벨 및 주요 관리 권한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] </a:t>
            </a:r>
            <a:endParaRPr lang="en-US" altLang="ko-KR" sz="105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Admin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</a:t>
            </a:r>
            <a:r>
              <a:rPr lang="en-US" altLang="ko-KR" sz="105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사이트의 전반적인 관리를 하는 관리자임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지역관리자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대리점과 사용자를 관리를 하는 관리자 레벨임 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관리자  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본사가 직영 및 대리는 하는 관리자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manager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</a:t>
            </a:r>
            <a:r>
              <a:rPr lang="en-US" altLang="ko-KR" sz="105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차량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단위로 정산을 </a:t>
            </a:r>
            <a:r>
              <a:rPr lang="ko-KR" altLang="en-US" sz="105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기분적인 단위의 소그룹 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Staff 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차량의 작업을 하는 지원을 직원임 </a:t>
            </a:r>
            <a:endParaRPr lang="ko-KR" altLang="en-US" sz="105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616829"/>
              </p:ext>
            </p:extLst>
          </p:nvPr>
        </p:nvGraphicFramePr>
        <p:xfrm>
          <a:off x="5756826" y="2161602"/>
          <a:ext cx="1155087" cy="1340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087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</a:rPr>
                        <a:t>레포트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중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중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중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43" name="꺾인 연결선 42"/>
          <p:cNvCxnSpPr>
            <a:stCxn id="42" idx="0"/>
            <a:endCxn id="4" idx="2"/>
          </p:cNvCxnSpPr>
          <p:nvPr/>
        </p:nvCxnSpPr>
        <p:spPr>
          <a:xfrm rot="16200000" flipV="1">
            <a:off x="5093966" y="921198"/>
            <a:ext cx="521366" cy="195944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976429"/>
              </p:ext>
            </p:extLst>
          </p:nvPr>
        </p:nvGraphicFramePr>
        <p:xfrm>
          <a:off x="7148136" y="4669562"/>
          <a:ext cx="1062362" cy="17117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362"/>
              </a:tblGrid>
              <a:tr h="3373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대쉬보드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가입현황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1:1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문의 현황 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공지 사항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당일 예약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취소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진행 현황 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64752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HCS-Mobile-01-1104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 </a:t>
            </a:r>
            <a:r>
              <a:rPr lang="en-US" altLang="ko-KR" dirty="0" smtClean="0">
                <a:solidFill>
                  <a:prstClr val="black"/>
                </a:solidFill>
              </a:rPr>
              <a:t>&gt; </a:t>
            </a:r>
            <a:r>
              <a:rPr lang="ko-KR" altLang="en-US" dirty="0" smtClean="0">
                <a:solidFill>
                  <a:prstClr val="black"/>
                </a:solidFill>
              </a:rPr>
              <a:t>로그인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로그인시 알림 메시지 입니다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아이디를 입력하지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않았을때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비밀번호를 입력하지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않았을때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아이디가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잘못되었을때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비밀번호가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잘못되었을때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취소버튼클릭시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팝업닫힘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통화버튼클릭시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법인대표번호로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전화연결된다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계정이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휴면상태일때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.(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취소버튼클릭시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팝업닫힘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통화버튼클릭시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법인대표번호로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전화연결된다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361740" y="5902807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이용약</a:t>
            </a:r>
            <a:r>
              <a:rPr lang="ko-KR" altLang="en-US" sz="900" b="1" dirty="0">
                <a:solidFill>
                  <a:prstClr val="white"/>
                </a:solidFill>
              </a:rPr>
              <a:t>관</a:t>
            </a:r>
          </a:p>
        </p:txBody>
      </p:sp>
      <p:sp>
        <p:nvSpPr>
          <p:cNvPr id="117" name="직사각형 116"/>
          <p:cNvSpPr/>
          <p:nvPr/>
        </p:nvSpPr>
        <p:spPr>
          <a:xfrm>
            <a:off x="1492544" y="5898002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개인정보처리방침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2660498" y="5898002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개인정보취급방침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4000996" y="5929102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이용약</a:t>
            </a:r>
            <a:r>
              <a:rPr lang="ko-KR" altLang="en-US" sz="900" b="1" dirty="0">
                <a:solidFill>
                  <a:prstClr val="white"/>
                </a:solidFill>
              </a:rPr>
              <a:t>관</a:t>
            </a:r>
          </a:p>
        </p:txBody>
      </p:sp>
      <p:sp>
        <p:nvSpPr>
          <p:cNvPr id="134" name="직사각형 133"/>
          <p:cNvSpPr/>
          <p:nvPr/>
        </p:nvSpPr>
        <p:spPr>
          <a:xfrm>
            <a:off x="5131800" y="5924297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개인정보처리방침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6299754" y="5924297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개인정보취급방침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그룹 70"/>
          <p:cNvGrpSpPr/>
          <p:nvPr/>
        </p:nvGrpSpPr>
        <p:grpSpPr>
          <a:xfrm>
            <a:off x="350900" y="838800"/>
            <a:ext cx="3441675" cy="5588677"/>
            <a:chOff x="363600" y="838800"/>
            <a:chExt cx="3441675" cy="5588677"/>
          </a:xfrm>
        </p:grpSpPr>
        <p:grpSp>
          <p:nvGrpSpPr>
            <p:cNvPr id="72" name="그룹 71"/>
            <p:cNvGrpSpPr/>
            <p:nvPr/>
          </p:nvGrpSpPr>
          <p:grpSpPr>
            <a:xfrm>
              <a:off x="363600" y="838800"/>
              <a:ext cx="3441675" cy="5588677"/>
              <a:chOff x="128464" y="836712"/>
              <a:chExt cx="3441675" cy="5588677"/>
            </a:xfrm>
          </p:grpSpPr>
          <p:sp>
            <p:nvSpPr>
              <p:cNvPr id="122" name="직사각형 121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24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3" name="TextBox 72"/>
            <p:cNvSpPr txBox="1"/>
            <p:nvPr/>
          </p:nvSpPr>
          <p:spPr>
            <a:xfrm>
              <a:off x="522000" y="1506303"/>
              <a:ext cx="23196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현대커머셜 운송지원 시스템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22000" y="1912337"/>
              <a:ext cx="1884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 계획부터 차량 관제까지 운송과정에 필요한 업무지원을 스마트하게 관리해 드립니다</a:t>
              </a:r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363600" y="1437040"/>
              <a:ext cx="3438730" cy="116596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76" name="그룹 75"/>
            <p:cNvGrpSpPr/>
            <p:nvPr/>
          </p:nvGrpSpPr>
          <p:grpSpPr>
            <a:xfrm>
              <a:off x="429896" y="2614539"/>
              <a:ext cx="3270350" cy="2304841"/>
              <a:chOff x="244984" y="2497906"/>
              <a:chExt cx="3270350" cy="2304841"/>
            </a:xfrm>
          </p:grpSpPr>
          <p:sp>
            <p:nvSpPr>
              <p:cNvPr id="77" name="직사각형 76"/>
              <p:cNvSpPr/>
              <p:nvPr/>
            </p:nvSpPr>
            <p:spPr>
              <a:xfrm>
                <a:off x="292609" y="2808311"/>
                <a:ext cx="3222725" cy="453595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디</a:t>
                </a:r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292609" y="3376353"/>
                <a:ext cx="3222725" cy="474617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비밀번호</a:t>
                </a:r>
                <a:endPara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316292" y="3960439"/>
                <a:ext cx="3199042" cy="520577"/>
              </a:xfrm>
              <a:prstGeom prst="rect">
                <a:avLst/>
              </a:prstGeom>
              <a:solidFill>
                <a:srgbClr val="2E2E2E"/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</a:t>
                </a:r>
              </a:p>
            </p:txBody>
          </p:sp>
          <p:sp>
            <p:nvSpPr>
              <p:cNvPr id="89" name="TextBox 88"/>
              <p:cNvSpPr txBox="1"/>
              <p:nvPr/>
            </p:nvSpPr>
            <p:spPr bwMode="auto">
              <a:xfrm>
                <a:off x="244984" y="4587303"/>
                <a:ext cx="947695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□   아이디 저</a:t>
                </a:r>
                <a:r>
                  <a:rPr lang="ko-KR" altLang="en-US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</a:t>
                </a:r>
                <a:endPara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292608" y="2497906"/>
                <a:ext cx="56306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pic>
        <p:nvPicPr>
          <p:cNvPr id="13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00515" y="980574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0" name="그룹 139"/>
          <p:cNvGrpSpPr/>
          <p:nvPr/>
        </p:nvGrpSpPr>
        <p:grpSpPr>
          <a:xfrm>
            <a:off x="4031605" y="836712"/>
            <a:ext cx="3441675" cy="5588677"/>
            <a:chOff x="363600" y="838800"/>
            <a:chExt cx="3441675" cy="5588677"/>
          </a:xfrm>
        </p:grpSpPr>
        <p:grpSp>
          <p:nvGrpSpPr>
            <p:cNvPr id="141" name="그룹 140"/>
            <p:cNvGrpSpPr/>
            <p:nvPr/>
          </p:nvGrpSpPr>
          <p:grpSpPr>
            <a:xfrm>
              <a:off x="363600" y="838800"/>
              <a:ext cx="3441675" cy="5588677"/>
              <a:chOff x="128464" y="836712"/>
              <a:chExt cx="3441675" cy="5588677"/>
            </a:xfrm>
          </p:grpSpPr>
          <p:sp>
            <p:nvSpPr>
              <p:cNvPr id="151" name="직사각형 150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직사각형 151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53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2" name="TextBox 141"/>
            <p:cNvSpPr txBox="1"/>
            <p:nvPr/>
          </p:nvSpPr>
          <p:spPr>
            <a:xfrm>
              <a:off x="522000" y="1506303"/>
              <a:ext cx="23196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현대커머셜 운송지원 시스템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522000" y="1912337"/>
              <a:ext cx="1884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 계획부터 차량 관제까지 운송과정에 필요한 업무지원을 스마트하게 관리해 드립니다</a:t>
              </a:r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363600" y="1437040"/>
              <a:ext cx="3438730" cy="116596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45" name="그룹 144"/>
            <p:cNvGrpSpPr/>
            <p:nvPr/>
          </p:nvGrpSpPr>
          <p:grpSpPr>
            <a:xfrm>
              <a:off x="429896" y="2614539"/>
              <a:ext cx="3270350" cy="2304841"/>
              <a:chOff x="244984" y="2497906"/>
              <a:chExt cx="3270350" cy="2304841"/>
            </a:xfrm>
          </p:grpSpPr>
          <p:sp>
            <p:nvSpPr>
              <p:cNvPr id="146" name="직사각형 145"/>
              <p:cNvSpPr/>
              <p:nvPr/>
            </p:nvSpPr>
            <p:spPr>
              <a:xfrm>
                <a:off x="292609" y="2808311"/>
                <a:ext cx="3222725" cy="453595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디</a:t>
                </a:r>
              </a:p>
            </p:txBody>
          </p:sp>
          <p:sp>
            <p:nvSpPr>
              <p:cNvPr id="147" name="직사각형 146"/>
              <p:cNvSpPr/>
              <p:nvPr/>
            </p:nvSpPr>
            <p:spPr>
              <a:xfrm>
                <a:off x="292609" y="3376353"/>
                <a:ext cx="3222725" cy="474617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비밀번호</a:t>
                </a:r>
                <a:endPara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8" name="직사각형 147"/>
              <p:cNvSpPr/>
              <p:nvPr/>
            </p:nvSpPr>
            <p:spPr>
              <a:xfrm>
                <a:off x="316292" y="3960439"/>
                <a:ext cx="3199042" cy="520577"/>
              </a:xfrm>
              <a:prstGeom prst="rect">
                <a:avLst/>
              </a:prstGeom>
              <a:solidFill>
                <a:srgbClr val="2E2E2E"/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</a:t>
                </a:r>
              </a:p>
            </p:txBody>
          </p:sp>
          <p:sp>
            <p:nvSpPr>
              <p:cNvPr id="149" name="TextBox 148"/>
              <p:cNvSpPr txBox="1"/>
              <p:nvPr/>
            </p:nvSpPr>
            <p:spPr bwMode="auto">
              <a:xfrm>
                <a:off x="244984" y="4587303"/>
                <a:ext cx="947695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□   아이디 저</a:t>
                </a:r>
                <a:r>
                  <a:rPr lang="ko-KR" altLang="en-US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</a:t>
                </a:r>
                <a:endPara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292608" y="2497906"/>
                <a:ext cx="56306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61" name="직사각형 160"/>
          <p:cNvSpPr/>
          <p:nvPr/>
        </p:nvSpPr>
        <p:spPr>
          <a:xfrm>
            <a:off x="4030416" y="839843"/>
            <a:ext cx="3440388" cy="5586589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74" name="그룹 173"/>
          <p:cNvGrpSpPr/>
          <p:nvPr/>
        </p:nvGrpSpPr>
        <p:grpSpPr>
          <a:xfrm>
            <a:off x="4736976" y="1950276"/>
            <a:ext cx="1872208" cy="974668"/>
            <a:chOff x="7905328" y="2238308"/>
            <a:chExt cx="1872208" cy="974668"/>
          </a:xfrm>
        </p:grpSpPr>
        <p:sp>
          <p:nvSpPr>
            <p:cNvPr id="175" name="직사각형 174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7905328" y="2639642"/>
              <a:ext cx="1800200" cy="5733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7" name="TextBox 176"/>
            <p:cNvSpPr txBox="1"/>
            <p:nvPr/>
          </p:nvSpPr>
          <p:spPr bwMode="auto">
            <a:xfrm>
              <a:off x="7981926" y="23186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8" name="TextBox 177"/>
            <p:cNvSpPr txBox="1"/>
            <p:nvPr/>
          </p:nvSpPr>
          <p:spPr bwMode="auto">
            <a:xfrm>
              <a:off x="7977336" y="2695620"/>
              <a:ext cx="18002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아이디가 잘못되었습니다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9" name="모서리가 둥근 직사각형 178"/>
            <p:cNvSpPr/>
            <p:nvPr/>
          </p:nvSpPr>
          <p:spPr>
            <a:xfrm>
              <a:off x="8625408" y="300686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grpSp>
        <p:nvGrpSpPr>
          <p:cNvPr id="180" name="그룹 179"/>
          <p:cNvGrpSpPr/>
          <p:nvPr/>
        </p:nvGrpSpPr>
        <p:grpSpPr>
          <a:xfrm>
            <a:off x="4736976" y="4398548"/>
            <a:ext cx="1872208" cy="974668"/>
            <a:chOff x="4736976" y="4326540"/>
            <a:chExt cx="1872208" cy="974668"/>
          </a:xfrm>
        </p:grpSpPr>
        <p:sp>
          <p:nvSpPr>
            <p:cNvPr id="181" name="직사각형 180"/>
            <p:cNvSpPr/>
            <p:nvPr/>
          </p:nvSpPr>
          <p:spPr>
            <a:xfrm>
              <a:off x="4736976" y="4326540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4736976" y="4727874"/>
              <a:ext cx="1800200" cy="5733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83" name="TextBox 182"/>
            <p:cNvSpPr txBox="1"/>
            <p:nvPr/>
          </p:nvSpPr>
          <p:spPr bwMode="auto">
            <a:xfrm>
              <a:off x="4813574" y="4406915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4" name="TextBox 183"/>
            <p:cNvSpPr txBox="1"/>
            <p:nvPr/>
          </p:nvSpPr>
          <p:spPr bwMode="auto">
            <a:xfrm>
              <a:off x="4808984" y="4783852"/>
              <a:ext cx="18002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휴면회원입니다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 </a:t>
              </a:r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관리자에게 문의하세요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5" name="모서리가 둥근 직사각형 184"/>
            <p:cNvSpPr/>
            <p:nvPr/>
          </p:nvSpPr>
          <p:spPr>
            <a:xfrm>
              <a:off x="5660256" y="5095096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통화</a:t>
              </a:r>
            </a:p>
          </p:txBody>
        </p:sp>
        <p:sp>
          <p:nvSpPr>
            <p:cNvPr id="186" name="모서리가 둥근 직사각형 185"/>
            <p:cNvSpPr/>
            <p:nvPr/>
          </p:nvSpPr>
          <p:spPr>
            <a:xfrm>
              <a:off x="5194300" y="509788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6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</a:t>
              </a:r>
              <a:r>
                <a:rPr lang="ko-KR" altLang="en-US" sz="800" dirty="0">
                  <a:solidFill>
                    <a:schemeClr val="bg1"/>
                  </a:solidFill>
                </a:rPr>
                <a:t>소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189" name="타원 188"/>
          <p:cNvSpPr>
            <a:spLocks noChangeAspect="1"/>
          </p:cNvSpPr>
          <p:nvPr/>
        </p:nvSpPr>
        <p:spPr>
          <a:xfrm>
            <a:off x="4592960" y="184482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90" name="타원 189"/>
          <p:cNvSpPr>
            <a:spLocks noChangeAspect="1"/>
          </p:cNvSpPr>
          <p:nvPr/>
        </p:nvSpPr>
        <p:spPr>
          <a:xfrm>
            <a:off x="4592984" y="429312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191" name="그룹 190"/>
          <p:cNvGrpSpPr/>
          <p:nvPr/>
        </p:nvGrpSpPr>
        <p:grpSpPr>
          <a:xfrm>
            <a:off x="4736976" y="3149012"/>
            <a:ext cx="1872208" cy="974668"/>
            <a:chOff x="4736976" y="3149012"/>
            <a:chExt cx="1872208" cy="974668"/>
          </a:xfrm>
        </p:grpSpPr>
        <p:sp>
          <p:nvSpPr>
            <p:cNvPr id="192" name="직사각형 191"/>
            <p:cNvSpPr/>
            <p:nvPr/>
          </p:nvSpPr>
          <p:spPr>
            <a:xfrm>
              <a:off x="4736976" y="3149012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93" name="직사각형 192"/>
            <p:cNvSpPr/>
            <p:nvPr/>
          </p:nvSpPr>
          <p:spPr>
            <a:xfrm>
              <a:off x="4736976" y="3550346"/>
              <a:ext cx="1800200" cy="5733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94" name="TextBox 193"/>
            <p:cNvSpPr txBox="1"/>
            <p:nvPr/>
          </p:nvSpPr>
          <p:spPr bwMode="auto">
            <a:xfrm>
              <a:off x="4813574" y="3229387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95" name="TextBox 194"/>
            <p:cNvSpPr txBox="1"/>
            <p:nvPr/>
          </p:nvSpPr>
          <p:spPr bwMode="auto">
            <a:xfrm>
              <a:off x="4808984" y="3606324"/>
              <a:ext cx="18002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비밀번호가 잘못되었습니다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96" name="모서리가 둥근 직사각형 195"/>
            <p:cNvSpPr/>
            <p:nvPr/>
          </p:nvSpPr>
          <p:spPr>
            <a:xfrm>
              <a:off x="5706988" y="3933056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통화</a:t>
              </a:r>
            </a:p>
          </p:txBody>
        </p:sp>
        <p:sp>
          <p:nvSpPr>
            <p:cNvPr id="197" name="모서리가 둥근 직사각형 196"/>
            <p:cNvSpPr/>
            <p:nvPr/>
          </p:nvSpPr>
          <p:spPr>
            <a:xfrm>
              <a:off x="5241032" y="393584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6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</a:t>
              </a:r>
              <a:r>
                <a:rPr lang="ko-KR" altLang="en-US" sz="800" dirty="0">
                  <a:solidFill>
                    <a:schemeClr val="bg1"/>
                  </a:solidFill>
                </a:rPr>
                <a:t>소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198" name="타원 197"/>
          <p:cNvSpPr>
            <a:spLocks noChangeAspect="1"/>
          </p:cNvSpPr>
          <p:nvPr/>
        </p:nvSpPr>
        <p:spPr>
          <a:xfrm>
            <a:off x="4592960" y="304356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59" name="직사각형 158"/>
          <p:cNvSpPr/>
          <p:nvPr/>
        </p:nvSpPr>
        <p:spPr>
          <a:xfrm>
            <a:off x="345057" y="841604"/>
            <a:ext cx="3440388" cy="5586589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62" name="그룹 161"/>
          <p:cNvGrpSpPr/>
          <p:nvPr/>
        </p:nvGrpSpPr>
        <p:grpSpPr>
          <a:xfrm>
            <a:off x="1136576" y="1894005"/>
            <a:ext cx="1872208" cy="974668"/>
            <a:chOff x="7905328" y="2238308"/>
            <a:chExt cx="1872208" cy="974668"/>
          </a:xfrm>
        </p:grpSpPr>
        <p:sp>
          <p:nvSpPr>
            <p:cNvPr id="163" name="직사각형 162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7905328" y="2639642"/>
              <a:ext cx="1800200" cy="5733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5" name="TextBox 164"/>
            <p:cNvSpPr txBox="1"/>
            <p:nvPr/>
          </p:nvSpPr>
          <p:spPr bwMode="auto">
            <a:xfrm>
              <a:off x="7981926" y="23186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6" name="TextBox 165"/>
            <p:cNvSpPr txBox="1"/>
            <p:nvPr/>
          </p:nvSpPr>
          <p:spPr bwMode="auto">
            <a:xfrm>
              <a:off x="7977336" y="2695620"/>
              <a:ext cx="18002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아이디를 입력하여 주세요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7" name="모서리가 둥근 직사각형 166"/>
            <p:cNvSpPr/>
            <p:nvPr/>
          </p:nvSpPr>
          <p:spPr>
            <a:xfrm>
              <a:off x="8625408" y="300686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grpSp>
        <p:nvGrpSpPr>
          <p:cNvPr id="168" name="그룹 167"/>
          <p:cNvGrpSpPr/>
          <p:nvPr/>
        </p:nvGrpSpPr>
        <p:grpSpPr>
          <a:xfrm>
            <a:off x="1136576" y="3478181"/>
            <a:ext cx="1872208" cy="974668"/>
            <a:chOff x="7905328" y="2238308"/>
            <a:chExt cx="1872208" cy="974668"/>
          </a:xfrm>
        </p:grpSpPr>
        <p:sp>
          <p:nvSpPr>
            <p:cNvPr id="169" name="직사각형 168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7905328" y="2639642"/>
              <a:ext cx="1800200" cy="5733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1" name="TextBox 170"/>
            <p:cNvSpPr txBox="1"/>
            <p:nvPr/>
          </p:nvSpPr>
          <p:spPr bwMode="auto">
            <a:xfrm>
              <a:off x="7981926" y="23186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2" name="TextBox 171"/>
            <p:cNvSpPr txBox="1"/>
            <p:nvPr/>
          </p:nvSpPr>
          <p:spPr bwMode="auto">
            <a:xfrm>
              <a:off x="7977336" y="2695620"/>
              <a:ext cx="18002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비밀번호를 입력하여 주세요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3" name="모서리가 둥근 직사각형 172"/>
            <p:cNvSpPr/>
            <p:nvPr/>
          </p:nvSpPr>
          <p:spPr>
            <a:xfrm>
              <a:off x="8625408" y="300686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sp>
        <p:nvSpPr>
          <p:cNvPr id="187" name="타원 186"/>
          <p:cNvSpPr>
            <a:spLocks noChangeAspect="1"/>
          </p:cNvSpPr>
          <p:nvPr/>
        </p:nvSpPr>
        <p:spPr>
          <a:xfrm>
            <a:off x="992560" y="1788577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88" name="타원 187"/>
          <p:cNvSpPr>
            <a:spLocks noChangeAspect="1"/>
          </p:cNvSpPr>
          <p:nvPr/>
        </p:nvSpPr>
        <p:spPr>
          <a:xfrm>
            <a:off x="992560" y="3372753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391645" y="90660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9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HCS-Mobile-01-1105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12755" y="320834"/>
            <a:ext cx="2882031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</a:t>
            </a:r>
            <a:r>
              <a:rPr lang="ko-KR" altLang="en-US" dirty="0" smtClean="0"/>
              <a:t>이용약관 내용 확인</a:t>
            </a:r>
            <a:endParaRPr lang="ko-KR" altLang="en-US" dirty="0"/>
          </a:p>
        </p:txBody>
      </p:sp>
      <p:sp>
        <p:nvSpPr>
          <p:cNvPr id="104" name="직사각형 103"/>
          <p:cNvSpPr/>
          <p:nvPr/>
        </p:nvSpPr>
        <p:spPr>
          <a:xfrm>
            <a:off x="353114" y="5911433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이용약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</a:t>
            </a: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9812" y="320835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이용약관</a:t>
            </a:r>
            <a:endParaRPr lang="ko-KR" altLang="en-US" dirty="0"/>
          </a:p>
        </p:txBody>
      </p:sp>
      <p:sp>
        <p:nvSpPr>
          <p:cNvPr id="117" name="직사각형 116"/>
          <p:cNvSpPr/>
          <p:nvPr/>
        </p:nvSpPr>
        <p:spPr>
          <a:xfrm>
            <a:off x="1501170" y="5915254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개인정보처리방침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2644672" y="5915254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개인정보취급방침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이용약관 내용을 팝업으로 표출한다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이용약관내용 팝업이 닫힌다</a:t>
            </a:r>
            <a:endParaRPr lang="en-US" altLang="ko-KR" sz="900" dirty="0"/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344488" y="838800"/>
            <a:ext cx="3448087" cy="5588677"/>
            <a:chOff x="357188" y="838800"/>
            <a:chExt cx="3448087" cy="5588677"/>
          </a:xfrm>
        </p:grpSpPr>
        <p:grpSp>
          <p:nvGrpSpPr>
            <p:cNvPr id="90" name="그룹 89"/>
            <p:cNvGrpSpPr/>
            <p:nvPr/>
          </p:nvGrpSpPr>
          <p:grpSpPr>
            <a:xfrm>
              <a:off x="363600" y="838800"/>
              <a:ext cx="3441675" cy="5588677"/>
              <a:chOff x="128464" y="836712"/>
              <a:chExt cx="3441675" cy="5588677"/>
            </a:xfrm>
          </p:grpSpPr>
          <p:sp>
            <p:nvSpPr>
              <p:cNvPr id="91" name="직사각형 90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94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6" name="TextBox 95"/>
            <p:cNvSpPr txBox="1"/>
            <p:nvPr/>
          </p:nvSpPr>
          <p:spPr>
            <a:xfrm>
              <a:off x="522000" y="1506303"/>
              <a:ext cx="2319615" cy="253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현대캐피탈</a:t>
              </a:r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운송관리시스템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22000" y="1912337"/>
              <a:ext cx="1884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 계획부터 차량 관제까지 운송과정에 필요한 업무지원을 스마트하게 관리해 드립니다</a:t>
              </a:r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363600" y="1437040"/>
              <a:ext cx="3438730" cy="116596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99" name="그룹 98"/>
            <p:cNvGrpSpPr/>
            <p:nvPr/>
          </p:nvGrpSpPr>
          <p:grpSpPr>
            <a:xfrm>
              <a:off x="429896" y="2614539"/>
              <a:ext cx="3270350" cy="2304841"/>
              <a:chOff x="244984" y="2497906"/>
              <a:chExt cx="3270350" cy="2304841"/>
            </a:xfrm>
          </p:grpSpPr>
          <p:sp>
            <p:nvSpPr>
              <p:cNvPr id="100" name="직사각형 99"/>
              <p:cNvSpPr/>
              <p:nvPr/>
            </p:nvSpPr>
            <p:spPr>
              <a:xfrm>
                <a:off x="292609" y="2808311"/>
                <a:ext cx="3222725" cy="453595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디</a:t>
                </a:r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292609" y="3376353"/>
                <a:ext cx="3222725" cy="474617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비밀번호</a:t>
                </a:r>
                <a:endPara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316292" y="3960439"/>
                <a:ext cx="3199042" cy="520577"/>
              </a:xfrm>
              <a:prstGeom prst="rect">
                <a:avLst/>
              </a:prstGeom>
              <a:solidFill>
                <a:srgbClr val="2E2E2E"/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 bwMode="auto">
              <a:xfrm>
                <a:off x="244984" y="4587303"/>
                <a:ext cx="947695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□   아이디 저</a:t>
                </a:r>
                <a:r>
                  <a:rPr lang="ko-KR" altLang="en-US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</a:t>
                </a:r>
                <a:endPara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292608" y="2497906"/>
                <a:ext cx="56306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79" name="타원 78"/>
            <p:cNvSpPr>
              <a:spLocks noChangeAspect="1"/>
            </p:cNvSpPr>
            <p:nvPr/>
          </p:nvSpPr>
          <p:spPr>
            <a:xfrm>
              <a:off x="357188" y="5815880"/>
              <a:ext cx="216000" cy="216000"/>
            </a:xfrm>
            <a:prstGeom prst="ellipse">
              <a:avLst/>
            </a:prstGeom>
            <a:solidFill>
              <a:srgbClr val="FF0000">
                <a:alpha val="80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dirty="0" smtClean="0">
                  <a:solidFill>
                    <a:schemeClr val="bg1"/>
                  </a:solidFill>
                </a:rPr>
                <a:t>1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6" name="그룹 205"/>
          <p:cNvGrpSpPr/>
          <p:nvPr/>
        </p:nvGrpSpPr>
        <p:grpSpPr>
          <a:xfrm>
            <a:off x="4016896" y="836712"/>
            <a:ext cx="3441675" cy="5588677"/>
            <a:chOff x="128464" y="836712"/>
            <a:chExt cx="3441675" cy="5588677"/>
          </a:xfrm>
        </p:grpSpPr>
        <p:sp>
          <p:nvSpPr>
            <p:cNvPr id="207" name="직사각형 206"/>
            <p:cNvSpPr/>
            <p:nvPr/>
          </p:nvSpPr>
          <p:spPr>
            <a:xfrm>
              <a:off x="128464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128464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210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64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2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21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" name="TextBox 213"/>
          <p:cNvSpPr txBox="1"/>
          <p:nvPr/>
        </p:nvSpPr>
        <p:spPr>
          <a:xfrm>
            <a:off x="4183014" y="1511562"/>
            <a:ext cx="2319615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운송관리시스템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4183014" y="1917596"/>
            <a:ext cx="188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운송 계획부터 차량 관제까지 운송과정에 필요한 업무지원을 스마트하게 관리해 드립니다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6" name="직사각형 215"/>
          <p:cNvSpPr/>
          <p:nvPr/>
        </p:nvSpPr>
        <p:spPr>
          <a:xfrm>
            <a:off x="4016896" y="1429942"/>
            <a:ext cx="3443043" cy="116596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7" name="그룹 216"/>
          <p:cNvGrpSpPr/>
          <p:nvPr/>
        </p:nvGrpSpPr>
        <p:grpSpPr>
          <a:xfrm>
            <a:off x="4024689" y="2727072"/>
            <a:ext cx="3441600" cy="1931323"/>
            <a:chOff x="178763" y="2605180"/>
            <a:chExt cx="3441600" cy="1931323"/>
          </a:xfrm>
        </p:grpSpPr>
        <p:sp>
          <p:nvSpPr>
            <p:cNvPr id="218" name="직사각형 217"/>
            <p:cNvSpPr/>
            <p:nvPr/>
          </p:nvSpPr>
          <p:spPr>
            <a:xfrm>
              <a:off x="292609" y="2998459"/>
              <a:ext cx="2140111" cy="453595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아이</a:t>
              </a:r>
              <a:r>
                <a: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디</a:t>
              </a:r>
            </a:p>
          </p:txBody>
        </p:sp>
        <p:sp>
          <p:nvSpPr>
            <p:cNvPr id="219" name="직사각형 218"/>
            <p:cNvSpPr/>
            <p:nvPr/>
          </p:nvSpPr>
          <p:spPr>
            <a:xfrm>
              <a:off x="292609" y="3566501"/>
              <a:ext cx="2140111" cy="474617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비밀번호</a:t>
              </a:r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직사각형 219"/>
            <p:cNvSpPr/>
            <p:nvPr/>
          </p:nvSpPr>
          <p:spPr>
            <a:xfrm>
              <a:off x="2549644" y="2999964"/>
              <a:ext cx="963196" cy="1041154"/>
            </a:xfrm>
            <a:prstGeom prst="rect">
              <a:avLst/>
            </a:prstGeom>
            <a:solidFill>
              <a:srgbClr val="2E2E2E"/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</a:t>
              </a:r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</a:t>
              </a:r>
            </a:p>
          </p:txBody>
        </p:sp>
        <p:cxnSp>
          <p:nvCxnSpPr>
            <p:cNvPr id="221" name="직선 연결선 220"/>
            <p:cNvCxnSpPr/>
            <p:nvPr/>
          </p:nvCxnSpPr>
          <p:spPr>
            <a:xfrm flipH="1">
              <a:off x="178763" y="4536503"/>
              <a:ext cx="3441600" cy="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extBox 222"/>
            <p:cNvSpPr txBox="1"/>
            <p:nvPr/>
          </p:nvSpPr>
          <p:spPr bwMode="auto">
            <a:xfrm>
              <a:off x="244984" y="4212584"/>
              <a:ext cx="94769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 아이디 저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292608" y="2605180"/>
              <a:ext cx="563069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  <a:endPara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5" name="그룹 224"/>
          <p:cNvGrpSpPr/>
          <p:nvPr/>
        </p:nvGrpSpPr>
        <p:grpSpPr>
          <a:xfrm>
            <a:off x="4126938" y="4788921"/>
            <a:ext cx="3234322" cy="1411320"/>
            <a:chOff x="278518" y="4669707"/>
            <a:chExt cx="3234322" cy="1411320"/>
          </a:xfrm>
        </p:grpSpPr>
        <p:sp>
          <p:nvSpPr>
            <p:cNvPr id="226" name="직사각형 225"/>
            <p:cNvSpPr/>
            <p:nvPr/>
          </p:nvSpPr>
          <p:spPr>
            <a:xfrm>
              <a:off x="278518" y="4677435"/>
              <a:ext cx="3234322" cy="1403592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334046" y="4695585"/>
              <a:ext cx="8630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</a:t>
              </a:r>
              <a:endPara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3177138" y="4669707"/>
              <a:ext cx="3010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285748" y="4873972"/>
              <a:ext cx="191602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마감처리 순서 및 마감해제 처리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차량관제 시스템 오픈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하역사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등록시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코드 등록방법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차량관제 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오픈</a:t>
              </a:r>
              <a:endPara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하역사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등록시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코드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등록방법</a:t>
              </a:r>
              <a:endPara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2701040" y="4894525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2015.11.10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2698172" y="5064177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2703930" y="5251081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2698172" y="5435652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2703930" y="5622556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2813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직사각형 118"/>
          <p:cNvSpPr/>
          <p:nvPr/>
        </p:nvSpPr>
        <p:spPr>
          <a:xfrm>
            <a:off x="4016896" y="832827"/>
            <a:ext cx="3440388" cy="5586589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20" name="그룹 119"/>
          <p:cNvGrpSpPr/>
          <p:nvPr/>
        </p:nvGrpSpPr>
        <p:grpSpPr>
          <a:xfrm>
            <a:off x="4310565" y="1268760"/>
            <a:ext cx="2954674" cy="4881377"/>
            <a:chOff x="4302582" y="1322027"/>
            <a:chExt cx="2954674" cy="4881377"/>
          </a:xfrm>
        </p:grpSpPr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5139" y="1322027"/>
              <a:ext cx="2952117" cy="4267213"/>
            </a:xfrm>
            <a:prstGeom prst="rect">
              <a:avLst/>
            </a:prstGeom>
          </p:spPr>
        </p:pic>
        <p:sp>
          <p:nvSpPr>
            <p:cNvPr id="127" name="직사각형 126"/>
            <p:cNvSpPr/>
            <p:nvPr/>
          </p:nvSpPr>
          <p:spPr>
            <a:xfrm>
              <a:off x="4302582" y="5589241"/>
              <a:ext cx="2954674" cy="61416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모서리가 둥근 직사각형 127"/>
            <p:cNvSpPr/>
            <p:nvPr/>
          </p:nvSpPr>
          <p:spPr>
            <a:xfrm>
              <a:off x="5391888" y="5745956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129" name="타원 128"/>
          <p:cNvSpPr>
            <a:spLocks noChangeAspect="1"/>
          </p:cNvSpPr>
          <p:nvPr/>
        </p:nvSpPr>
        <p:spPr>
          <a:xfrm>
            <a:off x="5281851" y="557382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313972" y="91797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119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42821" y="312209"/>
            <a:ext cx="292254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</a:t>
            </a:r>
            <a:r>
              <a:rPr lang="ko-KR" altLang="en-US" dirty="0" smtClean="0"/>
              <a:t>개인정보 처리방침 내용 확인</a:t>
            </a:r>
            <a:endParaRPr lang="ko-KR" altLang="en-US" dirty="0"/>
          </a:p>
        </p:txBody>
      </p:sp>
      <p:sp>
        <p:nvSpPr>
          <p:cNvPr id="104" name="직사각형 103"/>
          <p:cNvSpPr/>
          <p:nvPr/>
        </p:nvSpPr>
        <p:spPr>
          <a:xfrm>
            <a:off x="344488" y="5920059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이용약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</a:t>
            </a: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27889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개인정보처리방침</a:t>
            </a:r>
            <a:endParaRPr lang="ko-KR" altLang="en-US" dirty="0"/>
          </a:p>
        </p:txBody>
      </p:sp>
      <p:sp>
        <p:nvSpPr>
          <p:cNvPr id="117" name="직사각형 116"/>
          <p:cNvSpPr/>
          <p:nvPr/>
        </p:nvSpPr>
        <p:spPr>
          <a:xfrm>
            <a:off x="1492544" y="5923880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개인정보처리방침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2644672" y="5923880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개인정보취급방침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7044" y="67205"/>
            <a:ext cx="3643338" cy="216000"/>
          </a:xfrm>
        </p:spPr>
        <p:txBody>
          <a:bodyPr/>
          <a:lstStyle/>
          <a:p>
            <a:r>
              <a:rPr lang="en-US" altLang="ko-KR" dirty="0" smtClean="0"/>
              <a:t>HCS-Mobile-01-1106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개인정보 처리방침 내용을 팝업으로 표출한다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개인정보처리방침내용 팝업이 닫힌다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350900" y="838800"/>
            <a:ext cx="3441675" cy="5588677"/>
            <a:chOff x="363600" y="838800"/>
            <a:chExt cx="3441675" cy="5588677"/>
          </a:xfrm>
        </p:grpSpPr>
        <p:grpSp>
          <p:nvGrpSpPr>
            <p:cNvPr id="90" name="그룹 89"/>
            <p:cNvGrpSpPr/>
            <p:nvPr/>
          </p:nvGrpSpPr>
          <p:grpSpPr>
            <a:xfrm>
              <a:off x="363600" y="838800"/>
              <a:ext cx="3441675" cy="5588677"/>
              <a:chOff x="128464" y="836712"/>
              <a:chExt cx="3441675" cy="5588677"/>
            </a:xfrm>
          </p:grpSpPr>
          <p:sp>
            <p:nvSpPr>
              <p:cNvPr id="91" name="직사각형 90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94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6" name="TextBox 95"/>
            <p:cNvSpPr txBox="1"/>
            <p:nvPr/>
          </p:nvSpPr>
          <p:spPr>
            <a:xfrm>
              <a:off x="522000" y="1506303"/>
              <a:ext cx="2319615" cy="253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현대캐피탈</a:t>
              </a:r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운송관리시스템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22000" y="1912337"/>
              <a:ext cx="1884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 계획부터 차량 관제까지 운송과정에 필요한 업무지원을 스마트하게 관리해 드립니다</a:t>
              </a:r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363600" y="1437040"/>
              <a:ext cx="3438730" cy="116596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99" name="그룹 98"/>
            <p:cNvGrpSpPr/>
            <p:nvPr/>
          </p:nvGrpSpPr>
          <p:grpSpPr>
            <a:xfrm>
              <a:off x="429896" y="2614539"/>
              <a:ext cx="3270350" cy="2304841"/>
              <a:chOff x="244984" y="2497906"/>
              <a:chExt cx="3270350" cy="2304841"/>
            </a:xfrm>
          </p:grpSpPr>
          <p:sp>
            <p:nvSpPr>
              <p:cNvPr id="100" name="직사각형 99"/>
              <p:cNvSpPr/>
              <p:nvPr/>
            </p:nvSpPr>
            <p:spPr>
              <a:xfrm>
                <a:off x="292609" y="2808311"/>
                <a:ext cx="3222725" cy="453595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디</a:t>
                </a:r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292609" y="3376353"/>
                <a:ext cx="3222725" cy="474617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비밀번호</a:t>
                </a:r>
                <a:endPara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316292" y="3960439"/>
                <a:ext cx="3199042" cy="520577"/>
              </a:xfrm>
              <a:prstGeom prst="rect">
                <a:avLst/>
              </a:prstGeom>
              <a:solidFill>
                <a:srgbClr val="2E2E2E"/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 bwMode="auto">
              <a:xfrm>
                <a:off x="244984" y="4587303"/>
                <a:ext cx="947695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□   아이디 저</a:t>
                </a:r>
                <a:r>
                  <a:rPr lang="ko-KR" altLang="en-US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</a:t>
                </a:r>
                <a:endPara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292608" y="2497906"/>
                <a:ext cx="56306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80" name="타원 79"/>
            <p:cNvSpPr>
              <a:spLocks noChangeAspect="1"/>
            </p:cNvSpPr>
            <p:nvPr/>
          </p:nvSpPr>
          <p:spPr>
            <a:xfrm>
              <a:off x="1493150" y="5831394"/>
              <a:ext cx="216000" cy="216000"/>
            </a:xfrm>
            <a:prstGeom prst="ellipse">
              <a:avLst/>
            </a:prstGeom>
            <a:solidFill>
              <a:srgbClr val="FF0000">
                <a:alpha val="80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dirty="0" smtClean="0">
                  <a:solidFill>
                    <a:schemeClr val="bg1"/>
                  </a:solidFill>
                </a:rPr>
                <a:t>1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6" name="그룹 205"/>
          <p:cNvGrpSpPr/>
          <p:nvPr/>
        </p:nvGrpSpPr>
        <p:grpSpPr>
          <a:xfrm>
            <a:off x="4016896" y="836712"/>
            <a:ext cx="3441675" cy="5588677"/>
            <a:chOff x="128464" y="836712"/>
            <a:chExt cx="3441675" cy="5588677"/>
          </a:xfrm>
        </p:grpSpPr>
        <p:sp>
          <p:nvSpPr>
            <p:cNvPr id="207" name="직사각형 206"/>
            <p:cNvSpPr/>
            <p:nvPr/>
          </p:nvSpPr>
          <p:spPr>
            <a:xfrm>
              <a:off x="128464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128464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210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64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2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21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" name="직사각형 215"/>
          <p:cNvSpPr/>
          <p:nvPr/>
        </p:nvSpPr>
        <p:spPr>
          <a:xfrm>
            <a:off x="4016896" y="1429942"/>
            <a:ext cx="3443043" cy="116596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7" name="그룹 216"/>
          <p:cNvGrpSpPr/>
          <p:nvPr/>
        </p:nvGrpSpPr>
        <p:grpSpPr>
          <a:xfrm>
            <a:off x="4024689" y="2727072"/>
            <a:ext cx="3441600" cy="1931323"/>
            <a:chOff x="178763" y="2605180"/>
            <a:chExt cx="3441600" cy="1931323"/>
          </a:xfrm>
        </p:grpSpPr>
        <p:sp>
          <p:nvSpPr>
            <p:cNvPr id="218" name="직사각형 217"/>
            <p:cNvSpPr/>
            <p:nvPr/>
          </p:nvSpPr>
          <p:spPr>
            <a:xfrm>
              <a:off x="292609" y="2998459"/>
              <a:ext cx="2140111" cy="453595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아이</a:t>
              </a:r>
              <a:r>
                <a: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디</a:t>
              </a:r>
            </a:p>
          </p:txBody>
        </p:sp>
        <p:sp>
          <p:nvSpPr>
            <p:cNvPr id="219" name="직사각형 218"/>
            <p:cNvSpPr/>
            <p:nvPr/>
          </p:nvSpPr>
          <p:spPr>
            <a:xfrm>
              <a:off x="292609" y="3566501"/>
              <a:ext cx="2140111" cy="474617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비밀번호</a:t>
              </a:r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직사각형 219"/>
            <p:cNvSpPr/>
            <p:nvPr/>
          </p:nvSpPr>
          <p:spPr>
            <a:xfrm>
              <a:off x="2549644" y="2999964"/>
              <a:ext cx="963196" cy="1041154"/>
            </a:xfrm>
            <a:prstGeom prst="rect">
              <a:avLst/>
            </a:prstGeom>
            <a:solidFill>
              <a:srgbClr val="2E2E2E"/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</a:t>
              </a:r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</a:t>
              </a:r>
            </a:p>
          </p:txBody>
        </p:sp>
        <p:cxnSp>
          <p:nvCxnSpPr>
            <p:cNvPr id="221" name="직선 연결선 220"/>
            <p:cNvCxnSpPr/>
            <p:nvPr/>
          </p:nvCxnSpPr>
          <p:spPr>
            <a:xfrm flipH="1">
              <a:off x="178763" y="4536503"/>
              <a:ext cx="3441600" cy="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extBox 222"/>
            <p:cNvSpPr txBox="1"/>
            <p:nvPr/>
          </p:nvSpPr>
          <p:spPr bwMode="auto">
            <a:xfrm>
              <a:off x="244984" y="4212584"/>
              <a:ext cx="94769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 아이디 저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292608" y="2605180"/>
              <a:ext cx="563069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  <a:endPara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4" name="TextBox 213"/>
          <p:cNvSpPr txBox="1"/>
          <p:nvPr/>
        </p:nvSpPr>
        <p:spPr>
          <a:xfrm>
            <a:off x="4183014" y="1511562"/>
            <a:ext cx="2319615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운송관리시스템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4183014" y="1917596"/>
            <a:ext cx="188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운송 계획부터 차량 관제까지 운송과정에 필요한 업무지원을 스마트하게 관리해 드립니다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25" name="그룹 224"/>
          <p:cNvGrpSpPr/>
          <p:nvPr/>
        </p:nvGrpSpPr>
        <p:grpSpPr>
          <a:xfrm>
            <a:off x="4126938" y="4788921"/>
            <a:ext cx="3234322" cy="1411320"/>
            <a:chOff x="278518" y="4669707"/>
            <a:chExt cx="3234322" cy="1411320"/>
          </a:xfrm>
        </p:grpSpPr>
        <p:sp>
          <p:nvSpPr>
            <p:cNvPr id="226" name="직사각형 225"/>
            <p:cNvSpPr/>
            <p:nvPr/>
          </p:nvSpPr>
          <p:spPr>
            <a:xfrm>
              <a:off x="278518" y="4677435"/>
              <a:ext cx="3234322" cy="1403592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334046" y="4695585"/>
              <a:ext cx="8630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</a:t>
              </a:r>
              <a:endPara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3177138" y="4669707"/>
              <a:ext cx="3010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285748" y="4873972"/>
              <a:ext cx="191602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마감처리 순서 및 마감해제 처리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차량관제 시스템 오픈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하역사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등록시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코드 등록방법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차량관제 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오픈</a:t>
              </a:r>
              <a:endPara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하역사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등록시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코드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등록방법</a:t>
              </a:r>
              <a:endPara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2701040" y="4894525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2015.11.10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2698172" y="5064177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2703930" y="5251081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2698172" y="5435652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2703930" y="5622556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2" name="타원 71"/>
          <p:cNvSpPr>
            <a:spLocks noChangeAspect="1"/>
          </p:cNvSpPr>
          <p:nvPr/>
        </p:nvSpPr>
        <p:spPr>
          <a:xfrm>
            <a:off x="5241056" y="558924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07510" y="980714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직사각형 118"/>
          <p:cNvSpPr/>
          <p:nvPr/>
        </p:nvSpPr>
        <p:spPr>
          <a:xfrm>
            <a:off x="4016896" y="838800"/>
            <a:ext cx="3440388" cy="5586589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4293461" y="1337633"/>
            <a:ext cx="2941843" cy="4881377"/>
            <a:chOff x="4315412" y="1322027"/>
            <a:chExt cx="2941843" cy="4881377"/>
          </a:xfrm>
        </p:grpSpPr>
        <p:sp>
          <p:nvSpPr>
            <p:cNvPr id="70" name="직사각형 69"/>
            <p:cNvSpPr/>
            <p:nvPr/>
          </p:nvSpPr>
          <p:spPr>
            <a:xfrm>
              <a:off x="4315412" y="5589241"/>
              <a:ext cx="2941843" cy="61416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5391888" y="5745956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413" y="1322027"/>
              <a:ext cx="2931568" cy="4267213"/>
            </a:xfrm>
            <a:prstGeom prst="rect">
              <a:avLst/>
            </a:prstGeom>
          </p:spPr>
        </p:pic>
      </p:grpSp>
      <p:sp>
        <p:nvSpPr>
          <p:cNvPr id="73" name="TextBox 72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308056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007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10188" y="32173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</a:t>
            </a:r>
            <a:r>
              <a:rPr lang="ko-KR" altLang="en-US" dirty="0" smtClean="0"/>
              <a:t>개인정보 취급방침 내용 확인</a:t>
            </a:r>
            <a:endParaRPr lang="ko-KR" altLang="en-US" dirty="0"/>
          </a:p>
        </p:txBody>
      </p:sp>
      <p:sp>
        <p:nvSpPr>
          <p:cNvPr id="104" name="직사각형 103"/>
          <p:cNvSpPr/>
          <p:nvPr/>
        </p:nvSpPr>
        <p:spPr>
          <a:xfrm>
            <a:off x="344488" y="5920059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이용약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</a:t>
            </a: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9650" y="321734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개인정보취급방침</a:t>
            </a:r>
            <a:endParaRPr lang="ko-KR" altLang="en-US" dirty="0"/>
          </a:p>
        </p:txBody>
      </p:sp>
      <p:sp>
        <p:nvSpPr>
          <p:cNvPr id="117" name="직사각형 116"/>
          <p:cNvSpPr/>
          <p:nvPr/>
        </p:nvSpPr>
        <p:spPr>
          <a:xfrm>
            <a:off x="1492544" y="5923880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개인정보처리방침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2644672" y="5923880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개인정보취급방침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81522" y="49743"/>
            <a:ext cx="3643338" cy="216000"/>
          </a:xfrm>
        </p:spPr>
        <p:txBody>
          <a:bodyPr/>
          <a:lstStyle/>
          <a:p>
            <a:r>
              <a:rPr lang="en-US" altLang="ko-KR" dirty="0" smtClean="0"/>
              <a:t>HCS-Mobile-01-1107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개인정보 취급방침 내용을 팝업으로 표출한다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개인정보취급방침내용 팝업이 닫힌다</a:t>
            </a:r>
            <a:r>
              <a:rPr lang="en-US" altLang="ko-KR" sz="900" dirty="0"/>
              <a:t>.</a:t>
            </a:r>
          </a:p>
          <a:p>
            <a:endParaRPr lang="ko-KR" altLang="en-US" sz="90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>
          <a:xfrm>
            <a:off x="7131757" y="48684"/>
            <a:ext cx="1224136" cy="216000"/>
          </a:xfrm>
        </p:spPr>
        <p:txBody>
          <a:bodyPr/>
          <a:lstStyle/>
          <a:p>
            <a:r>
              <a:rPr lang="ko-KR" altLang="en-US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41614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350900" y="838800"/>
            <a:ext cx="3441675" cy="5588677"/>
            <a:chOff x="363600" y="838800"/>
            <a:chExt cx="3441675" cy="5588677"/>
          </a:xfrm>
        </p:grpSpPr>
        <p:sp>
          <p:nvSpPr>
            <p:cNvPr id="82" name="타원 81"/>
            <p:cNvSpPr>
              <a:spLocks noChangeAspect="1"/>
            </p:cNvSpPr>
            <p:nvPr/>
          </p:nvSpPr>
          <p:spPr>
            <a:xfrm>
              <a:off x="2652532" y="5828459"/>
              <a:ext cx="216000" cy="216000"/>
            </a:xfrm>
            <a:prstGeom prst="ellipse">
              <a:avLst/>
            </a:prstGeom>
            <a:solidFill>
              <a:srgbClr val="FF0000">
                <a:alpha val="80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dirty="0">
                  <a:solidFill>
                    <a:schemeClr val="bg1"/>
                  </a:solidFill>
                </a:rPr>
                <a:t>1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  <p:grpSp>
          <p:nvGrpSpPr>
            <p:cNvPr id="90" name="그룹 89"/>
            <p:cNvGrpSpPr/>
            <p:nvPr/>
          </p:nvGrpSpPr>
          <p:grpSpPr>
            <a:xfrm>
              <a:off x="363600" y="838800"/>
              <a:ext cx="3441675" cy="5588677"/>
              <a:chOff x="128464" y="836712"/>
              <a:chExt cx="3441675" cy="5588677"/>
            </a:xfrm>
          </p:grpSpPr>
          <p:sp>
            <p:nvSpPr>
              <p:cNvPr id="91" name="직사각형 90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94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6" name="TextBox 95"/>
            <p:cNvSpPr txBox="1"/>
            <p:nvPr/>
          </p:nvSpPr>
          <p:spPr>
            <a:xfrm>
              <a:off x="522000" y="1506303"/>
              <a:ext cx="2319615" cy="253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현대캐피탈</a:t>
              </a:r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운송관리시스템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22000" y="1912337"/>
              <a:ext cx="1884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 계획부터 차량 관제까지 운송과정에 필요한 업무지원을 스마트하게 관리해 드립니다</a:t>
              </a:r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363600" y="1437040"/>
              <a:ext cx="3438730" cy="116596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99" name="그룹 98"/>
            <p:cNvGrpSpPr/>
            <p:nvPr/>
          </p:nvGrpSpPr>
          <p:grpSpPr>
            <a:xfrm>
              <a:off x="429896" y="2614539"/>
              <a:ext cx="3270350" cy="2304841"/>
              <a:chOff x="244984" y="2497906"/>
              <a:chExt cx="3270350" cy="2304841"/>
            </a:xfrm>
          </p:grpSpPr>
          <p:sp>
            <p:nvSpPr>
              <p:cNvPr id="100" name="직사각형 99"/>
              <p:cNvSpPr/>
              <p:nvPr/>
            </p:nvSpPr>
            <p:spPr>
              <a:xfrm>
                <a:off x="292609" y="2808311"/>
                <a:ext cx="3222725" cy="453595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디</a:t>
                </a:r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292609" y="3376353"/>
                <a:ext cx="3222725" cy="474617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비밀번호</a:t>
                </a:r>
                <a:endPara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316292" y="3960439"/>
                <a:ext cx="3199042" cy="520577"/>
              </a:xfrm>
              <a:prstGeom prst="rect">
                <a:avLst/>
              </a:prstGeom>
              <a:solidFill>
                <a:srgbClr val="2E2E2E"/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 bwMode="auto">
              <a:xfrm>
                <a:off x="244984" y="4587303"/>
                <a:ext cx="947695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□   아이디 저</a:t>
                </a:r>
                <a:r>
                  <a:rPr lang="ko-KR" altLang="en-US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</a:t>
                </a:r>
                <a:endPara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292608" y="2497906"/>
                <a:ext cx="56306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206" name="그룹 205"/>
          <p:cNvGrpSpPr/>
          <p:nvPr/>
        </p:nvGrpSpPr>
        <p:grpSpPr>
          <a:xfrm>
            <a:off x="4016896" y="836712"/>
            <a:ext cx="3441675" cy="5588677"/>
            <a:chOff x="128464" y="836712"/>
            <a:chExt cx="3441675" cy="5588677"/>
          </a:xfrm>
        </p:grpSpPr>
        <p:sp>
          <p:nvSpPr>
            <p:cNvPr id="207" name="직사각형 206"/>
            <p:cNvSpPr/>
            <p:nvPr/>
          </p:nvSpPr>
          <p:spPr>
            <a:xfrm>
              <a:off x="128464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128464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210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64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2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21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" name="직사각형 215"/>
          <p:cNvSpPr/>
          <p:nvPr/>
        </p:nvSpPr>
        <p:spPr>
          <a:xfrm>
            <a:off x="4016896" y="1429942"/>
            <a:ext cx="3443043" cy="116596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7" name="그룹 216"/>
          <p:cNvGrpSpPr/>
          <p:nvPr/>
        </p:nvGrpSpPr>
        <p:grpSpPr>
          <a:xfrm>
            <a:off x="4024689" y="2727072"/>
            <a:ext cx="3441600" cy="1931323"/>
            <a:chOff x="178763" y="2605180"/>
            <a:chExt cx="3441600" cy="1931323"/>
          </a:xfrm>
        </p:grpSpPr>
        <p:sp>
          <p:nvSpPr>
            <p:cNvPr id="218" name="직사각형 217"/>
            <p:cNvSpPr/>
            <p:nvPr/>
          </p:nvSpPr>
          <p:spPr>
            <a:xfrm>
              <a:off x="292609" y="2998459"/>
              <a:ext cx="2140111" cy="453595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아이</a:t>
              </a:r>
              <a:r>
                <a: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디</a:t>
              </a:r>
            </a:p>
          </p:txBody>
        </p:sp>
        <p:sp>
          <p:nvSpPr>
            <p:cNvPr id="219" name="직사각형 218"/>
            <p:cNvSpPr/>
            <p:nvPr/>
          </p:nvSpPr>
          <p:spPr>
            <a:xfrm>
              <a:off x="292609" y="3566501"/>
              <a:ext cx="2140111" cy="474617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비밀번호</a:t>
              </a:r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직사각형 219"/>
            <p:cNvSpPr/>
            <p:nvPr/>
          </p:nvSpPr>
          <p:spPr>
            <a:xfrm>
              <a:off x="2549644" y="2999964"/>
              <a:ext cx="963196" cy="1041154"/>
            </a:xfrm>
            <a:prstGeom prst="rect">
              <a:avLst/>
            </a:prstGeom>
            <a:solidFill>
              <a:srgbClr val="2E2E2E"/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</a:t>
              </a:r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</a:t>
              </a:r>
            </a:p>
          </p:txBody>
        </p:sp>
        <p:cxnSp>
          <p:nvCxnSpPr>
            <p:cNvPr id="221" name="직선 연결선 220"/>
            <p:cNvCxnSpPr/>
            <p:nvPr/>
          </p:nvCxnSpPr>
          <p:spPr>
            <a:xfrm flipH="1">
              <a:off x="178763" y="4536503"/>
              <a:ext cx="3441600" cy="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extBox 222"/>
            <p:cNvSpPr txBox="1"/>
            <p:nvPr/>
          </p:nvSpPr>
          <p:spPr bwMode="auto">
            <a:xfrm>
              <a:off x="244984" y="4212584"/>
              <a:ext cx="94769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 아이디 저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292608" y="2605180"/>
              <a:ext cx="563069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  <a:endPara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5" name="그룹 224"/>
          <p:cNvGrpSpPr/>
          <p:nvPr/>
        </p:nvGrpSpPr>
        <p:grpSpPr>
          <a:xfrm>
            <a:off x="4126938" y="4788921"/>
            <a:ext cx="3234322" cy="1411320"/>
            <a:chOff x="278518" y="4669707"/>
            <a:chExt cx="3234322" cy="1411320"/>
          </a:xfrm>
        </p:grpSpPr>
        <p:sp>
          <p:nvSpPr>
            <p:cNvPr id="226" name="직사각형 225"/>
            <p:cNvSpPr/>
            <p:nvPr/>
          </p:nvSpPr>
          <p:spPr>
            <a:xfrm>
              <a:off x="278518" y="4677435"/>
              <a:ext cx="3234322" cy="1403592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334046" y="4695585"/>
              <a:ext cx="8630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</a:t>
              </a:r>
              <a:endPara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3177138" y="4669707"/>
              <a:ext cx="3010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285748" y="4873972"/>
              <a:ext cx="191602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마감처리 순서 및 마감해제 처리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차량관제 시스템 오픈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하역사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등록시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코드 등록방법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차량관제 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오픈</a:t>
              </a:r>
              <a:endPara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하역사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등록시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코드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등록방법</a:t>
              </a:r>
              <a:endPara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2701040" y="4894525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2015.11.10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2698172" y="5064177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2703930" y="5251081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2698172" y="5435652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2703930" y="5622556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4" name="TextBox 213"/>
          <p:cNvSpPr txBox="1"/>
          <p:nvPr/>
        </p:nvSpPr>
        <p:spPr>
          <a:xfrm>
            <a:off x="4183014" y="1511562"/>
            <a:ext cx="2319615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운송관리시스템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4183014" y="1917596"/>
            <a:ext cx="188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운송 계획부터 차량 관제까지 운송과정에 필요한 업무지원을 스마트하게 관리해 드립니다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타원 71"/>
          <p:cNvSpPr>
            <a:spLocks noChangeAspect="1"/>
          </p:cNvSpPr>
          <p:nvPr/>
        </p:nvSpPr>
        <p:spPr>
          <a:xfrm>
            <a:off x="5241032" y="555533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0467" y="101667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직사각형 118"/>
          <p:cNvSpPr/>
          <p:nvPr/>
        </p:nvSpPr>
        <p:spPr>
          <a:xfrm>
            <a:off x="4015331" y="845609"/>
            <a:ext cx="3440388" cy="5586589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4313275" y="1333472"/>
            <a:ext cx="2943980" cy="4881377"/>
            <a:chOff x="4313276" y="1322027"/>
            <a:chExt cx="2943980" cy="4881377"/>
          </a:xfrm>
        </p:grpSpPr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413" y="1322027"/>
              <a:ext cx="2931568" cy="4267213"/>
            </a:xfrm>
            <a:prstGeom prst="rect">
              <a:avLst/>
            </a:prstGeom>
          </p:spPr>
        </p:pic>
        <p:sp>
          <p:nvSpPr>
            <p:cNvPr id="70" name="직사각형 69"/>
            <p:cNvSpPr/>
            <p:nvPr/>
          </p:nvSpPr>
          <p:spPr>
            <a:xfrm>
              <a:off x="4313276" y="5589241"/>
              <a:ext cx="2943980" cy="61416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5391888" y="5745956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313275" y="91797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432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HCS-Mobile-01-1108</a:t>
            </a:r>
            <a:endParaRPr lang="ko-KR" altLang="en-US" dirty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00663" y="32173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 </a:t>
            </a:r>
            <a:r>
              <a:rPr lang="ko-KR" altLang="en-US" dirty="0" smtClean="0"/>
              <a:t>사용자</a:t>
            </a:r>
            <a:r>
              <a:rPr lang="en-US" altLang="ko-KR" dirty="0"/>
              <a:t> </a:t>
            </a:r>
            <a:r>
              <a:rPr lang="ko-KR" altLang="en-US" dirty="0" smtClean="0"/>
              <a:t>약관 동의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최초로그인시 </a:t>
            </a:r>
            <a:r>
              <a:rPr lang="en-US" altLang="ko-KR" dirty="0" smtClean="0"/>
              <a:t>1</a:t>
            </a:r>
            <a:r>
              <a:rPr lang="ko-KR" altLang="en-US" dirty="0" smtClean="0"/>
              <a:t>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208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Home &gt; </a:t>
            </a:r>
            <a:r>
              <a:rPr lang="ko-KR" altLang="en-US" dirty="0"/>
              <a:t>로그인 </a:t>
            </a:r>
            <a:r>
              <a:rPr lang="en-US" altLang="ko-KR" dirty="0"/>
              <a:t>&gt; </a:t>
            </a:r>
            <a:r>
              <a:rPr lang="ko-KR" altLang="en-US" dirty="0" smtClean="0"/>
              <a:t>이용 약관 동의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이용약관 내용 팝업이 표출된다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체크박스를 클릭하여 이용약관에 동의의사를 표시한다</a:t>
            </a:r>
            <a:r>
              <a:rPr lang="en-US" altLang="ko-KR" sz="900" dirty="0"/>
              <a:t>..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체크박스를 클릭하여 개인정보 처리방침 동의의사를 표시한다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체크박스 클릭하여 개인정보 취급방침 동의의사를 표시한다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전체 동의 </a:t>
            </a:r>
            <a:r>
              <a:rPr lang="ko-KR" altLang="en-US" sz="900" dirty="0" err="1"/>
              <a:t>체크시</a:t>
            </a:r>
            <a:r>
              <a:rPr lang="ko-KR" altLang="en-US" sz="900" dirty="0"/>
              <a:t> 이용약관</a:t>
            </a:r>
            <a:r>
              <a:rPr lang="en-US" altLang="ko-KR" sz="900" dirty="0"/>
              <a:t>, </a:t>
            </a:r>
            <a:r>
              <a:rPr lang="ko-KR" altLang="en-US" sz="900" dirty="0"/>
              <a:t>개인정보 처리방침</a:t>
            </a:r>
            <a:r>
              <a:rPr lang="en-US" altLang="ko-KR" sz="900" dirty="0"/>
              <a:t>, </a:t>
            </a:r>
            <a:r>
              <a:rPr lang="ko-KR" altLang="en-US" sz="900" dirty="0"/>
              <a:t>개인정보 취급방침 모두 동의함에 체크된다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</a:t>
            </a:r>
            <a:r>
              <a:rPr lang="ko-KR" altLang="en-US" sz="900" dirty="0" smtClean="0"/>
              <a:t>모든 약관에 동의해야만 계약서 화면으로 이동한다</a:t>
            </a:r>
            <a:r>
              <a:rPr lang="en-US" altLang="ko-KR" sz="900" dirty="0" smtClean="0"/>
              <a:t>.(</a:t>
            </a:r>
            <a:r>
              <a:rPr lang="ko-KR" altLang="en-US" sz="900" dirty="0"/>
              <a:t>전자문서 연동</a:t>
            </a:r>
            <a:r>
              <a:rPr lang="en-US" altLang="ko-KR" sz="900" dirty="0" smtClean="0"/>
              <a:t>)</a:t>
            </a:r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 smtClean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취소버튼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로그인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이용약관 팝업이 닫힌다</a:t>
            </a:r>
            <a:r>
              <a:rPr lang="en-US" altLang="ko-KR" sz="900" dirty="0" smtClean="0"/>
              <a:t>.</a:t>
            </a: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 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</a:t>
            </a:r>
          </a:p>
          <a:p>
            <a:endParaRPr lang="ko-KR" altLang="en-US" sz="900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350900" y="838800"/>
            <a:ext cx="3441675" cy="5588677"/>
            <a:chOff x="350900" y="838800"/>
            <a:chExt cx="3441675" cy="5588677"/>
          </a:xfrm>
        </p:grpSpPr>
        <p:pic>
          <p:nvPicPr>
            <p:cNvPr id="27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900" y="982802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475780" y="1550233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이용약관 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 flipH="1">
              <a:off x="556202" y="1802508"/>
              <a:ext cx="54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/>
            <p:cNvSpPr/>
            <p:nvPr/>
          </p:nvSpPr>
          <p:spPr>
            <a:xfrm>
              <a:off x="350900" y="838800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50900" y="838800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460634" y="1878733"/>
              <a:ext cx="3234322" cy="614163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469742" y="2852936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처리방침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0" name="직선 연결선 149"/>
            <p:cNvCxnSpPr/>
            <p:nvPr/>
          </p:nvCxnSpPr>
          <p:spPr>
            <a:xfrm flipH="1">
              <a:off x="550164" y="3105211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직사각형 150"/>
            <p:cNvSpPr/>
            <p:nvPr/>
          </p:nvSpPr>
          <p:spPr>
            <a:xfrm>
              <a:off x="454596" y="3181436"/>
              <a:ext cx="3234322" cy="61416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57042" y="4142520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취급방침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3" name="직선 연결선 152"/>
            <p:cNvCxnSpPr/>
            <p:nvPr/>
          </p:nvCxnSpPr>
          <p:spPr>
            <a:xfrm flipH="1">
              <a:off x="537464" y="4394795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직사각형 153"/>
            <p:cNvSpPr/>
            <p:nvPr/>
          </p:nvSpPr>
          <p:spPr>
            <a:xfrm>
              <a:off x="441896" y="4471020"/>
              <a:ext cx="3234322" cy="62674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TextBox 154"/>
            <p:cNvSpPr txBox="1"/>
            <p:nvPr/>
          </p:nvSpPr>
          <p:spPr bwMode="auto">
            <a:xfrm>
              <a:off x="417196" y="2564904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TextBox 155"/>
            <p:cNvSpPr txBox="1"/>
            <p:nvPr/>
          </p:nvSpPr>
          <p:spPr bwMode="auto">
            <a:xfrm>
              <a:off x="445361" y="3861048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TextBox 156"/>
            <p:cNvSpPr txBox="1"/>
            <p:nvPr/>
          </p:nvSpPr>
          <p:spPr bwMode="auto">
            <a:xfrm>
              <a:off x="450404" y="5157192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TextBox 157"/>
            <p:cNvSpPr txBox="1"/>
            <p:nvPr/>
          </p:nvSpPr>
          <p:spPr bwMode="auto">
            <a:xfrm>
              <a:off x="1597489" y="5373796"/>
              <a:ext cx="933269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전체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" name="모서리가 둥근 직사각형 158"/>
            <p:cNvSpPr/>
            <p:nvPr/>
          </p:nvSpPr>
          <p:spPr>
            <a:xfrm>
              <a:off x="2102130" y="5811138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031605" y="836712"/>
            <a:ext cx="3441675" cy="5588677"/>
            <a:chOff x="4031605" y="836712"/>
            <a:chExt cx="3441675" cy="5588677"/>
          </a:xfrm>
        </p:grpSpPr>
        <p:pic>
          <p:nvPicPr>
            <p:cNvPr id="160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TextBox 162"/>
            <p:cNvSpPr txBox="1"/>
            <p:nvPr/>
          </p:nvSpPr>
          <p:spPr>
            <a:xfrm>
              <a:off x="4156485" y="1548145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이용약관 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4" name="직선 연결선 163"/>
            <p:cNvCxnSpPr/>
            <p:nvPr/>
          </p:nvCxnSpPr>
          <p:spPr>
            <a:xfrm flipH="1">
              <a:off x="4236907" y="1800420"/>
              <a:ext cx="54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직사각형 164"/>
            <p:cNvSpPr/>
            <p:nvPr/>
          </p:nvSpPr>
          <p:spPr>
            <a:xfrm>
              <a:off x="4031605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4031605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4141339" y="1876645"/>
              <a:ext cx="3234322" cy="614163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4150447" y="2850848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처리방침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9" name="직선 연결선 168"/>
            <p:cNvCxnSpPr/>
            <p:nvPr/>
          </p:nvCxnSpPr>
          <p:spPr>
            <a:xfrm flipH="1">
              <a:off x="4230869" y="3103123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직사각형 169"/>
            <p:cNvSpPr/>
            <p:nvPr/>
          </p:nvSpPr>
          <p:spPr>
            <a:xfrm>
              <a:off x="4135301" y="3179348"/>
              <a:ext cx="3234322" cy="61416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4137747" y="4140432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취급방침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72" name="직선 연결선 171"/>
            <p:cNvCxnSpPr/>
            <p:nvPr/>
          </p:nvCxnSpPr>
          <p:spPr>
            <a:xfrm flipH="1">
              <a:off x="4218169" y="4392707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직사각형 172"/>
            <p:cNvSpPr/>
            <p:nvPr/>
          </p:nvSpPr>
          <p:spPr>
            <a:xfrm>
              <a:off x="4122601" y="4468932"/>
              <a:ext cx="3234322" cy="62674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TextBox 173"/>
            <p:cNvSpPr txBox="1"/>
            <p:nvPr/>
          </p:nvSpPr>
          <p:spPr bwMode="auto">
            <a:xfrm>
              <a:off x="4097901" y="2562816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TextBox 174"/>
            <p:cNvSpPr txBox="1"/>
            <p:nvPr/>
          </p:nvSpPr>
          <p:spPr bwMode="auto">
            <a:xfrm>
              <a:off x="4126066" y="3858960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TextBox 175"/>
            <p:cNvSpPr txBox="1"/>
            <p:nvPr/>
          </p:nvSpPr>
          <p:spPr bwMode="auto">
            <a:xfrm>
              <a:off x="4169209" y="5155104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TextBox 176"/>
            <p:cNvSpPr txBox="1"/>
            <p:nvPr/>
          </p:nvSpPr>
          <p:spPr bwMode="auto">
            <a:xfrm>
              <a:off x="5278194" y="5371708"/>
              <a:ext cx="933269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전체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모서리가 둥근 직사각형 177"/>
            <p:cNvSpPr/>
            <p:nvPr/>
          </p:nvSpPr>
          <p:spPr>
            <a:xfrm>
              <a:off x="6486165" y="5809201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tx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184" name="타원 183"/>
          <p:cNvSpPr>
            <a:spLocks noChangeAspect="1"/>
          </p:cNvSpPr>
          <p:nvPr/>
        </p:nvSpPr>
        <p:spPr>
          <a:xfrm>
            <a:off x="1928664" y="206087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85" name="타원 184"/>
          <p:cNvSpPr>
            <a:spLocks noChangeAspect="1"/>
          </p:cNvSpPr>
          <p:nvPr/>
        </p:nvSpPr>
        <p:spPr>
          <a:xfrm>
            <a:off x="344512" y="2492896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86" name="타원 185"/>
          <p:cNvSpPr>
            <a:spLocks noChangeAspect="1"/>
          </p:cNvSpPr>
          <p:nvPr/>
        </p:nvSpPr>
        <p:spPr>
          <a:xfrm>
            <a:off x="344488" y="378906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87" name="타원 186"/>
          <p:cNvSpPr>
            <a:spLocks noChangeAspect="1"/>
          </p:cNvSpPr>
          <p:nvPr/>
        </p:nvSpPr>
        <p:spPr>
          <a:xfrm>
            <a:off x="365720" y="5051276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88" name="타원 187"/>
          <p:cNvSpPr>
            <a:spLocks noChangeAspect="1"/>
          </p:cNvSpPr>
          <p:nvPr/>
        </p:nvSpPr>
        <p:spPr>
          <a:xfrm>
            <a:off x="1509340" y="527583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89" name="타원 188"/>
          <p:cNvSpPr>
            <a:spLocks noChangeAspect="1"/>
          </p:cNvSpPr>
          <p:nvPr/>
        </p:nvSpPr>
        <p:spPr>
          <a:xfrm>
            <a:off x="2036664" y="5675949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6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90" name="모서리가 둥근 직사각형 189"/>
          <p:cNvSpPr/>
          <p:nvPr/>
        </p:nvSpPr>
        <p:spPr>
          <a:xfrm>
            <a:off x="1129755" y="5805240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</a:t>
            </a:r>
            <a:r>
              <a:rPr lang="ko-KR" altLang="en-US" sz="800" dirty="0">
                <a:solidFill>
                  <a:schemeClr val="bg1"/>
                </a:solidFill>
              </a:rPr>
              <a:t>소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91" name="타원 190"/>
          <p:cNvSpPr>
            <a:spLocks noChangeAspect="1"/>
          </p:cNvSpPr>
          <p:nvPr/>
        </p:nvSpPr>
        <p:spPr>
          <a:xfrm>
            <a:off x="1010641" y="566384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7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92" name="타원 191"/>
          <p:cNvSpPr>
            <a:spLocks noChangeAspect="1"/>
          </p:cNvSpPr>
          <p:nvPr/>
        </p:nvSpPr>
        <p:spPr>
          <a:xfrm>
            <a:off x="5241032" y="558924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8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7892628" y="4005064"/>
            <a:ext cx="1800200" cy="974668"/>
            <a:chOff x="7905328" y="2238308"/>
            <a:chExt cx="1800200" cy="974668"/>
          </a:xfrm>
        </p:grpSpPr>
        <p:sp>
          <p:nvSpPr>
            <p:cNvPr id="66" name="직사각형 65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7905328" y="2639642"/>
              <a:ext cx="1800200" cy="5733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 bwMode="auto">
            <a:xfrm>
              <a:off x="7981926" y="23186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1" name="TextBox 70"/>
            <p:cNvSpPr txBox="1"/>
            <p:nvPr/>
          </p:nvSpPr>
          <p:spPr bwMode="auto">
            <a:xfrm>
              <a:off x="7905328" y="2695620"/>
              <a:ext cx="18002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모든 약관동의는 필수사항 입니다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8625408" y="300686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pic>
        <p:nvPicPr>
          <p:cNvPr id="7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5363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9" name="직사각형 178"/>
          <p:cNvSpPr/>
          <p:nvPr/>
        </p:nvSpPr>
        <p:spPr>
          <a:xfrm>
            <a:off x="4038618" y="855134"/>
            <a:ext cx="3440388" cy="5588677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80" name="그룹 179"/>
          <p:cNvGrpSpPr/>
          <p:nvPr/>
        </p:nvGrpSpPr>
        <p:grpSpPr>
          <a:xfrm>
            <a:off x="4305400" y="1354911"/>
            <a:ext cx="2954674" cy="4881377"/>
            <a:chOff x="4302582" y="1322027"/>
            <a:chExt cx="2954674" cy="4881377"/>
          </a:xfrm>
        </p:grpSpPr>
        <p:pic>
          <p:nvPicPr>
            <p:cNvPr id="181" name="그림 18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5139" y="1322027"/>
              <a:ext cx="2952117" cy="4267213"/>
            </a:xfrm>
            <a:prstGeom prst="rect">
              <a:avLst/>
            </a:prstGeom>
          </p:spPr>
        </p:pic>
        <p:sp>
          <p:nvSpPr>
            <p:cNvPr id="182" name="직사각형 181"/>
            <p:cNvSpPr/>
            <p:nvPr/>
          </p:nvSpPr>
          <p:spPr>
            <a:xfrm>
              <a:off x="4302582" y="5589241"/>
              <a:ext cx="2954674" cy="61416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" name="모서리가 둥근 직사각형 182"/>
            <p:cNvSpPr/>
            <p:nvPr/>
          </p:nvSpPr>
          <p:spPr>
            <a:xfrm>
              <a:off x="5391888" y="5745956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323546" y="918488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092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HCS-Mobile-01-1109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0899" y="324842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smtClean="0"/>
              <a:t>사용자 개인정보 처리방침 상세내용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2165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Home &gt; </a:t>
            </a:r>
            <a:r>
              <a:rPr lang="ko-KR" altLang="en-US" dirty="0"/>
              <a:t>로그인 </a:t>
            </a:r>
            <a:r>
              <a:rPr lang="en-US" altLang="ko-KR" dirty="0"/>
              <a:t>&gt; </a:t>
            </a:r>
            <a:r>
              <a:rPr lang="ko-KR" altLang="en-US" dirty="0"/>
              <a:t>개인정보 </a:t>
            </a:r>
            <a:r>
              <a:rPr lang="ko-KR" altLang="en-US" dirty="0" smtClean="0"/>
              <a:t>처리방침 </a:t>
            </a:r>
            <a:r>
              <a:rPr lang="ko-KR" altLang="en-US" dirty="0"/>
              <a:t>동의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개인정보처리방침 내용이 팝업으로 표출된다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개인정보 처리방침 팝업이 닫힌다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</a:t>
            </a:r>
          </a:p>
          <a:p>
            <a:endParaRPr lang="ko-KR" altLang="en-US" sz="900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32089" y="71401"/>
            <a:ext cx="1071001" cy="216000"/>
          </a:xfrm>
        </p:spPr>
        <p:txBody>
          <a:bodyPr/>
          <a:lstStyle/>
          <a:p>
            <a:r>
              <a:rPr lang="ko-KR" altLang="en-US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350900" y="838800"/>
            <a:ext cx="3441675" cy="5588677"/>
            <a:chOff x="350900" y="838800"/>
            <a:chExt cx="3441675" cy="5588677"/>
          </a:xfrm>
        </p:grpSpPr>
        <p:pic>
          <p:nvPicPr>
            <p:cNvPr id="27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900" y="982802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475780" y="1550233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이용약관 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 flipH="1">
              <a:off x="556202" y="1802508"/>
              <a:ext cx="54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/>
            <p:cNvSpPr/>
            <p:nvPr/>
          </p:nvSpPr>
          <p:spPr>
            <a:xfrm>
              <a:off x="350900" y="838800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50900" y="838800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460634" y="1878733"/>
              <a:ext cx="3234322" cy="614163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469742" y="2852936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처리방침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0" name="직선 연결선 149"/>
            <p:cNvCxnSpPr/>
            <p:nvPr/>
          </p:nvCxnSpPr>
          <p:spPr>
            <a:xfrm flipH="1">
              <a:off x="550164" y="3105211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직사각형 150"/>
            <p:cNvSpPr/>
            <p:nvPr/>
          </p:nvSpPr>
          <p:spPr>
            <a:xfrm>
              <a:off x="454596" y="3181436"/>
              <a:ext cx="3234322" cy="61416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57042" y="4142520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취급방침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3" name="직선 연결선 152"/>
            <p:cNvCxnSpPr/>
            <p:nvPr/>
          </p:nvCxnSpPr>
          <p:spPr>
            <a:xfrm flipH="1">
              <a:off x="537464" y="4394795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직사각형 153"/>
            <p:cNvSpPr/>
            <p:nvPr/>
          </p:nvSpPr>
          <p:spPr>
            <a:xfrm>
              <a:off x="441896" y="4471020"/>
              <a:ext cx="3234322" cy="62674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TextBox 154"/>
            <p:cNvSpPr txBox="1"/>
            <p:nvPr/>
          </p:nvSpPr>
          <p:spPr bwMode="auto">
            <a:xfrm>
              <a:off x="417196" y="2564904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TextBox 155"/>
            <p:cNvSpPr txBox="1"/>
            <p:nvPr/>
          </p:nvSpPr>
          <p:spPr bwMode="auto">
            <a:xfrm>
              <a:off x="445361" y="3861048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TextBox 156"/>
            <p:cNvSpPr txBox="1"/>
            <p:nvPr/>
          </p:nvSpPr>
          <p:spPr bwMode="auto">
            <a:xfrm>
              <a:off x="488504" y="5157192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TextBox 157"/>
            <p:cNvSpPr txBox="1"/>
            <p:nvPr/>
          </p:nvSpPr>
          <p:spPr bwMode="auto">
            <a:xfrm>
              <a:off x="1597489" y="5373796"/>
              <a:ext cx="933269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전체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031605" y="836712"/>
            <a:ext cx="3441675" cy="5588677"/>
            <a:chOff x="4031605" y="836712"/>
            <a:chExt cx="3441675" cy="5588677"/>
          </a:xfrm>
        </p:grpSpPr>
        <p:pic>
          <p:nvPicPr>
            <p:cNvPr id="160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TextBox 162"/>
            <p:cNvSpPr txBox="1"/>
            <p:nvPr/>
          </p:nvSpPr>
          <p:spPr>
            <a:xfrm>
              <a:off x="4156485" y="1548145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이용약관 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4" name="직선 연결선 163"/>
            <p:cNvCxnSpPr/>
            <p:nvPr/>
          </p:nvCxnSpPr>
          <p:spPr>
            <a:xfrm flipH="1">
              <a:off x="4236907" y="1800420"/>
              <a:ext cx="54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직사각형 164"/>
            <p:cNvSpPr/>
            <p:nvPr/>
          </p:nvSpPr>
          <p:spPr>
            <a:xfrm>
              <a:off x="4031605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4031605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4141339" y="1876645"/>
              <a:ext cx="3234322" cy="614163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4150447" y="2850848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처리방침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9" name="직선 연결선 168"/>
            <p:cNvCxnSpPr/>
            <p:nvPr/>
          </p:nvCxnSpPr>
          <p:spPr>
            <a:xfrm flipH="1">
              <a:off x="4230869" y="3103123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직사각형 169"/>
            <p:cNvSpPr/>
            <p:nvPr/>
          </p:nvSpPr>
          <p:spPr>
            <a:xfrm>
              <a:off x="4135301" y="3179348"/>
              <a:ext cx="3234322" cy="61416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4137747" y="4140432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취급방침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72" name="직선 연결선 171"/>
            <p:cNvCxnSpPr/>
            <p:nvPr/>
          </p:nvCxnSpPr>
          <p:spPr>
            <a:xfrm flipH="1">
              <a:off x="4218169" y="4392707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직사각형 172"/>
            <p:cNvSpPr/>
            <p:nvPr/>
          </p:nvSpPr>
          <p:spPr>
            <a:xfrm>
              <a:off x="4122601" y="4468932"/>
              <a:ext cx="3234322" cy="62674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TextBox 173"/>
            <p:cNvSpPr txBox="1"/>
            <p:nvPr/>
          </p:nvSpPr>
          <p:spPr bwMode="auto">
            <a:xfrm>
              <a:off x="4097901" y="2562816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TextBox 174"/>
            <p:cNvSpPr txBox="1"/>
            <p:nvPr/>
          </p:nvSpPr>
          <p:spPr bwMode="auto">
            <a:xfrm>
              <a:off x="4126066" y="3858960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TextBox 175"/>
            <p:cNvSpPr txBox="1"/>
            <p:nvPr/>
          </p:nvSpPr>
          <p:spPr bwMode="auto">
            <a:xfrm>
              <a:off x="4169209" y="5155104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TextBox 176"/>
            <p:cNvSpPr txBox="1"/>
            <p:nvPr/>
          </p:nvSpPr>
          <p:spPr bwMode="auto">
            <a:xfrm>
              <a:off x="5278194" y="5371708"/>
              <a:ext cx="933269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전체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모서리가 둥근 직사각형 177"/>
            <p:cNvSpPr/>
            <p:nvPr/>
          </p:nvSpPr>
          <p:spPr>
            <a:xfrm>
              <a:off x="6486165" y="5809201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tx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55" name="타원 54"/>
          <p:cNvSpPr>
            <a:spLocks noChangeAspect="1"/>
          </p:cNvSpPr>
          <p:nvPr/>
        </p:nvSpPr>
        <p:spPr>
          <a:xfrm>
            <a:off x="1928664" y="3357016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2159193" y="5829648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확</a:t>
            </a:r>
            <a:r>
              <a:rPr lang="ko-KR" altLang="en-US" sz="800" dirty="0">
                <a:solidFill>
                  <a:schemeClr val="bg1"/>
                </a:solidFill>
              </a:rPr>
              <a:t>인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1079381" y="5817964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</a:t>
            </a:r>
            <a:r>
              <a:rPr lang="ko-KR" altLang="en-US" sz="800" dirty="0">
                <a:solidFill>
                  <a:schemeClr val="bg1"/>
                </a:solidFill>
              </a:rPr>
              <a:t>소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6" name="타원 55"/>
          <p:cNvSpPr>
            <a:spLocks noChangeAspect="1"/>
          </p:cNvSpPr>
          <p:nvPr/>
        </p:nvSpPr>
        <p:spPr>
          <a:xfrm>
            <a:off x="5253756" y="5555356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05624" y="994859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9" name="직사각형 178"/>
          <p:cNvSpPr/>
          <p:nvPr/>
        </p:nvSpPr>
        <p:spPr>
          <a:xfrm>
            <a:off x="4038618" y="845609"/>
            <a:ext cx="3440388" cy="5588677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4321011" y="1270848"/>
            <a:ext cx="2941843" cy="4881377"/>
            <a:chOff x="4315412" y="1322027"/>
            <a:chExt cx="2941843" cy="4881377"/>
          </a:xfrm>
        </p:grpSpPr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413" y="1322027"/>
              <a:ext cx="2931568" cy="4267213"/>
            </a:xfrm>
            <a:prstGeom prst="rect">
              <a:avLst/>
            </a:prstGeom>
          </p:spPr>
        </p:pic>
        <p:sp>
          <p:nvSpPr>
            <p:cNvPr id="53" name="직사각형 52"/>
            <p:cNvSpPr/>
            <p:nvPr/>
          </p:nvSpPr>
          <p:spPr>
            <a:xfrm>
              <a:off x="4315412" y="5589241"/>
              <a:ext cx="2941843" cy="61416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5391888" y="5745956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314007" y="91797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20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HCS-Mobile-01-1110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10188" y="32173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</a:t>
            </a:r>
            <a:r>
              <a:rPr lang="ko-KR" altLang="en-US" dirty="0" smtClean="0"/>
              <a:t>사용자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약관 동의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최초 로그인시 </a:t>
            </a:r>
            <a:r>
              <a:rPr lang="en-US" altLang="ko-KR" dirty="0" smtClean="0"/>
              <a:t>1</a:t>
            </a:r>
            <a:r>
              <a:rPr lang="ko-KR" altLang="en-US" dirty="0" smtClean="0"/>
              <a:t>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9650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개인정보 취급방침 동의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5956144"/>
          </a:xfrm>
        </p:spPr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개인정보처리방침 내용이 팝업으로 표출된다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개인정보 처리방침 팝업이 닫힌다</a:t>
            </a:r>
            <a:r>
              <a:rPr lang="en-US" altLang="ko-KR" sz="900" dirty="0" smtClean="0"/>
              <a:t>.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24"/>
          </p:nvPr>
        </p:nvSpPr>
        <p:spPr>
          <a:xfrm>
            <a:off x="5330006" y="6763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350900" y="838800"/>
            <a:ext cx="3441675" cy="5588677"/>
            <a:chOff x="350900" y="838800"/>
            <a:chExt cx="3441675" cy="5588677"/>
          </a:xfrm>
        </p:grpSpPr>
        <p:pic>
          <p:nvPicPr>
            <p:cNvPr id="27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900" y="982802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475780" y="1550233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이용약관 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 flipH="1">
              <a:off x="556202" y="1802508"/>
              <a:ext cx="54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/>
            <p:cNvSpPr/>
            <p:nvPr/>
          </p:nvSpPr>
          <p:spPr>
            <a:xfrm>
              <a:off x="350900" y="838800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50900" y="838800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460634" y="1878733"/>
              <a:ext cx="3234322" cy="614163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469742" y="2852936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처리방침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0" name="직선 연결선 149"/>
            <p:cNvCxnSpPr/>
            <p:nvPr/>
          </p:nvCxnSpPr>
          <p:spPr>
            <a:xfrm flipH="1">
              <a:off x="550164" y="3105211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직사각형 150"/>
            <p:cNvSpPr/>
            <p:nvPr/>
          </p:nvSpPr>
          <p:spPr>
            <a:xfrm>
              <a:off x="454596" y="3181436"/>
              <a:ext cx="3234322" cy="61416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57042" y="4142520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취급방침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3" name="직선 연결선 152"/>
            <p:cNvCxnSpPr/>
            <p:nvPr/>
          </p:nvCxnSpPr>
          <p:spPr>
            <a:xfrm flipH="1">
              <a:off x="537464" y="4394795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직사각형 153"/>
            <p:cNvSpPr/>
            <p:nvPr/>
          </p:nvSpPr>
          <p:spPr>
            <a:xfrm>
              <a:off x="441896" y="4471020"/>
              <a:ext cx="3234322" cy="62674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TextBox 154"/>
            <p:cNvSpPr txBox="1"/>
            <p:nvPr/>
          </p:nvSpPr>
          <p:spPr bwMode="auto">
            <a:xfrm>
              <a:off x="417196" y="2564904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TextBox 155"/>
            <p:cNvSpPr txBox="1"/>
            <p:nvPr/>
          </p:nvSpPr>
          <p:spPr bwMode="auto">
            <a:xfrm>
              <a:off x="445361" y="3861048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TextBox 156"/>
            <p:cNvSpPr txBox="1"/>
            <p:nvPr/>
          </p:nvSpPr>
          <p:spPr bwMode="auto">
            <a:xfrm>
              <a:off x="488504" y="5157192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TextBox 157"/>
            <p:cNvSpPr txBox="1"/>
            <p:nvPr/>
          </p:nvSpPr>
          <p:spPr bwMode="auto">
            <a:xfrm>
              <a:off x="1597489" y="5373796"/>
              <a:ext cx="933269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전체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031605" y="836712"/>
            <a:ext cx="3441675" cy="5588677"/>
            <a:chOff x="4031605" y="836712"/>
            <a:chExt cx="3441675" cy="5588677"/>
          </a:xfrm>
        </p:grpSpPr>
        <p:pic>
          <p:nvPicPr>
            <p:cNvPr id="160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TextBox 162"/>
            <p:cNvSpPr txBox="1"/>
            <p:nvPr/>
          </p:nvSpPr>
          <p:spPr>
            <a:xfrm>
              <a:off x="4156485" y="1548145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이용약관 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4" name="직선 연결선 163"/>
            <p:cNvCxnSpPr/>
            <p:nvPr/>
          </p:nvCxnSpPr>
          <p:spPr>
            <a:xfrm flipH="1">
              <a:off x="4236907" y="1800420"/>
              <a:ext cx="54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직사각형 164"/>
            <p:cNvSpPr/>
            <p:nvPr/>
          </p:nvSpPr>
          <p:spPr>
            <a:xfrm>
              <a:off x="4031605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4031605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4141339" y="1876645"/>
              <a:ext cx="3234322" cy="614163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4150447" y="2850848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처리방침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9" name="직선 연결선 168"/>
            <p:cNvCxnSpPr/>
            <p:nvPr/>
          </p:nvCxnSpPr>
          <p:spPr>
            <a:xfrm flipH="1">
              <a:off x="4230869" y="3103123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직사각형 169"/>
            <p:cNvSpPr/>
            <p:nvPr/>
          </p:nvSpPr>
          <p:spPr>
            <a:xfrm>
              <a:off x="4135301" y="3179348"/>
              <a:ext cx="3234322" cy="61416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4137747" y="4140432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취급방침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72" name="직선 연결선 171"/>
            <p:cNvCxnSpPr/>
            <p:nvPr/>
          </p:nvCxnSpPr>
          <p:spPr>
            <a:xfrm flipH="1">
              <a:off x="4218169" y="4392707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직사각형 172"/>
            <p:cNvSpPr/>
            <p:nvPr/>
          </p:nvSpPr>
          <p:spPr>
            <a:xfrm>
              <a:off x="4122601" y="4468932"/>
              <a:ext cx="3234322" cy="62674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TextBox 173"/>
            <p:cNvSpPr txBox="1"/>
            <p:nvPr/>
          </p:nvSpPr>
          <p:spPr bwMode="auto">
            <a:xfrm>
              <a:off x="4097901" y="2562816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TextBox 174"/>
            <p:cNvSpPr txBox="1"/>
            <p:nvPr/>
          </p:nvSpPr>
          <p:spPr bwMode="auto">
            <a:xfrm>
              <a:off x="4126066" y="3858960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TextBox 175"/>
            <p:cNvSpPr txBox="1"/>
            <p:nvPr/>
          </p:nvSpPr>
          <p:spPr bwMode="auto">
            <a:xfrm>
              <a:off x="4169209" y="5155104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TextBox 176"/>
            <p:cNvSpPr txBox="1"/>
            <p:nvPr/>
          </p:nvSpPr>
          <p:spPr bwMode="auto">
            <a:xfrm>
              <a:off x="5278194" y="5371708"/>
              <a:ext cx="933269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전체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모서리가 둥근 직사각형 177"/>
            <p:cNvSpPr/>
            <p:nvPr/>
          </p:nvSpPr>
          <p:spPr>
            <a:xfrm>
              <a:off x="6486165" y="5809201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tx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51" name="타원 50"/>
          <p:cNvSpPr>
            <a:spLocks noChangeAspect="1"/>
          </p:cNvSpPr>
          <p:nvPr/>
        </p:nvSpPr>
        <p:spPr>
          <a:xfrm>
            <a:off x="1928664" y="465316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1168861" y="5809200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</a:t>
            </a:r>
            <a:r>
              <a:rPr lang="ko-KR" altLang="en-US" sz="800" dirty="0">
                <a:solidFill>
                  <a:schemeClr val="bg1"/>
                </a:solidFill>
              </a:rPr>
              <a:t>소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2151528" y="5805240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확</a:t>
            </a:r>
            <a:r>
              <a:rPr lang="ko-KR" altLang="en-US" sz="800" dirty="0">
                <a:solidFill>
                  <a:schemeClr val="bg1"/>
                </a:solidFill>
              </a:rPr>
              <a:t>인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9" name="타원 58"/>
          <p:cNvSpPr>
            <a:spLocks noChangeAspect="1"/>
          </p:cNvSpPr>
          <p:nvPr/>
        </p:nvSpPr>
        <p:spPr>
          <a:xfrm>
            <a:off x="5241056" y="558924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24688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9" name="직사각형 178"/>
          <p:cNvSpPr/>
          <p:nvPr/>
        </p:nvSpPr>
        <p:spPr>
          <a:xfrm>
            <a:off x="4038306" y="855134"/>
            <a:ext cx="3440388" cy="5588677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300662" y="1281839"/>
            <a:ext cx="2943980" cy="4881377"/>
            <a:chOff x="4313276" y="1322027"/>
            <a:chExt cx="2943980" cy="488137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413" y="1322027"/>
              <a:ext cx="2931568" cy="4267213"/>
            </a:xfrm>
            <a:prstGeom prst="rect">
              <a:avLst/>
            </a:prstGeom>
          </p:spPr>
        </p:pic>
        <p:sp>
          <p:nvSpPr>
            <p:cNvPr id="54" name="직사각형 53"/>
            <p:cNvSpPr/>
            <p:nvPr/>
          </p:nvSpPr>
          <p:spPr>
            <a:xfrm>
              <a:off x="4313276" y="5589241"/>
              <a:ext cx="2943980" cy="61416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5391888" y="5745956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333071" y="930171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20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HCS-Mobile-01-1113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284465" y="321734"/>
            <a:ext cx="3024336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 </a:t>
            </a:r>
            <a:r>
              <a:rPr lang="ko-KR" altLang="en-US" dirty="0" smtClean="0"/>
              <a:t>사용자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메인 화면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21734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 &gt; </a:t>
            </a:r>
            <a:r>
              <a:rPr lang="ko-KR" altLang="en-US" dirty="0" smtClean="0"/>
              <a:t>메뉴조</a:t>
            </a:r>
            <a:r>
              <a:rPr lang="ko-KR" altLang="en-US" dirty="0"/>
              <a:t>작</a:t>
            </a:r>
            <a:endParaRPr lang="en-US" altLang="ko-KR" dirty="0" smtClean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메뉴버튼</a:t>
            </a:r>
            <a:r>
              <a:rPr lang="en-US" altLang="ko-KR" sz="900" dirty="0"/>
              <a:t>(     )</a:t>
            </a:r>
            <a:r>
              <a:rPr lang="ko-KR" altLang="en-US" sz="900" dirty="0"/>
              <a:t> </a:t>
            </a:r>
            <a:r>
              <a:rPr lang="ko-KR" altLang="en-US" sz="900" dirty="0" err="1"/>
              <a:t>클릭시</a:t>
            </a:r>
            <a:r>
              <a:rPr lang="en-US" altLang="ko-KR" sz="900" dirty="0"/>
              <a:t>,</a:t>
            </a:r>
            <a:r>
              <a:rPr lang="ko-KR" altLang="en-US" sz="900" dirty="0"/>
              <a:t> 화면이 우측으로 밀리며 </a:t>
            </a:r>
            <a:r>
              <a:rPr lang="ko-KR" altLang="en-US" sz="900" dirty="0" err="1"/>
              <a:t>메뉴트리가</a:t>
            </a:r>
            <a:r>
              <a:rPr lang="ko-KR" altLang="en-US" sz="900" dirty="0"/>
              <a:t> 펼쳐진다</a:t>
            </a:r>
            <a:r>
              <a:rPr lang="en-US" altLang="ko-KR" sz="900" dirty="0"/>
              <a:t>. (</a:t>
            </a:r>
            <a:r>
              <a:rPr lang="ko-KR" altLang="en-US" sz="900" dirty="0" err="1"/>
              <a:t>사용자별</a:t>
            </a:r>
            <a:r>
              <a:rPr lang="ko-KR" altLang="en-US" sz="900" dirty="0"/>
              <a:t> </a:t>
            </a:r>
            <a:r>
              <a:rPr lang="ko-KR" altLang="en-US" sz="900" dirty="0" err="1"/>
              <a:t>메뉴트리</a:t>
            </a:r>
            <a:r>
              <a:rPr lang="ko-KR" altLang="en-US" sz="900" dirty="0"/>
              <a:t> 참조</a:t>
            </a:r>
            <a:r>
              <a:rPr lang="en-US" altLang="ko-KR" sz="900" dirty="0"/>
              <a:t>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 smtClean="0"/>
              <a:t>홈버튼</a:t>
            </a:r>
            <a:r>
              <a:rPr lang="en-US" altLang="ko-KR" sz="900" dirty="0"/>
              <a:t>(     </a:t>
            </a:r>
            <a:r>
              <a:rPr lang="en-US" altLang="ko-KR" sz="900" dirty="0" smtClean="0"/>
              <a:t>  )</a:t>
            </a:r>
            <a:r>
              <a:rPr lang="ko-KR" altLang="en-US" sz="900" dirty="0" smtClean="0"/>
              <a:t> </a:t>
            </a:r>
            <a:r>
              <a:rPr lang="ko-KR" altLang="en-US" sz="900" dirty="0" err="1"/>
              <a:t>클릭시</a:t>
            </a:r>
            <a:r>
              <a:rPr lang="en-US" altLang="ko-KR" sz="900" dirty="0"/>
              <a:t>, </a:t>
            </a:r>
            <a:r>
              <a:rPr lang="ko-KR" altLang="en-US" sz="900" dirty="0" smtClean="0"/>
              <a:t>모든 화면에서 </a:t>
            </a:r>
            <a:r>
              <a:rPr lang="ko-KR" altLang="en-US" sz="900" dirty="0" err="1" smtClean="0"/>
              <a:t>메인화면으로</a:t>
            </a:r>
            <a:r>
              <a:rPr lang="ko-KR" altLang="en-US" sz="900" dirty="0" smtClean="0"/>
              <a:t> 이동한다</a:t>
            </a:r>
            <a:r>
              <a:rPr lang="en-US" altLang="ko-KR" sz="900" dirty="0" smtClean="0"/>
              <a:t>.</a:t>
            </a: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메인화면에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월단위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운송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실적이 화면과 같이 간략히 표출된다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버튼을 클릭하면 공지사항화면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 </a:t>
            </a:r>
            <a:r>
              <a:rPr lang="ko-KR" altLang="en-US" sz="900" dirty="0"/>
              <a:t>신규내용이 있을 경우  </a:t>
            </a:r>
            <a:r>
              <a:rPr lang="ko-KR" altLang="en-US" sz="900" dirty="0" smtClean="0"/>
              <a:t>표시된다</a:t>
            </a:r>
            <a:r>
              <a:rPr lang="en-US" altLang="ko-KR" sz="900" dirty="0" smtClean="0"/>
              <a:t>.  </a:t>
            </a:r>
            <a:r>
              <a:rPr lang="en-US" altLang="ko-KR" sz="900" dirty="0"/>
              <a:t>– </a:t>
            </a:r>
            <a:r>
              <a:rPr lang="ko-KR" altLang="en-US" sz="900" dirty="0" smtClean="0">
                <a:solidFill>
                  <a:srgbClr val="FF0000"/>
                </a:solidFill>
              </a:rPr>
              <a:t>사용자의 경우 공지사항 중 법인공지만 </a:t>
            </a:r>
            <a:r>
              <a:rPr lang="ko-KR" altLang="en-US" sz="900" dirty="0">
                <a:solidFill>
                  <a:srgbClr val="FF0000"/>
                </a:solidFill>
              </a:rPr>
              <a:t>표출한다</a:t>
            </a:r>
            <a:r>
              <a:rPr lang="en-US" altLang="ko-KR" sz="900" dirty="0" smtClean="0">
                <a:solidFill>
                  <a:srgbClr val="FF0000"/>
                </a:solidFill>
              </a:rPr>
              <a:t>.</a:t>
            </a:r>
            <a:r>
              <a:rPr lang="en-US" altLang="ko-KR" sz="9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또한 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최대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개이며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제목길이가 길경우 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 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표출한다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dirty="0">
              <a:solidFill>
                <a:srgbClr val="FF0000"/>
              </a:solidFill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출근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퇴근 보고를 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.(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토글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배차관리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화면으로 이동한다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/>
              <a:t>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41614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68" name="타원 67"/>
          <p:cNvSpPr>
            <a:spLocks noChangeAspect="1"/>
          </p:cNvSpPr>
          <p:nvPr/>
        </p:nvSpPr>
        <p:spPr>
          <a:xfrm>
            <a:off x="7748498" y="2528936"/>
            <a:ext cx="179984" cy="179984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N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70" name="타원 69"/>
          <p:cNvSpPr>
            <a:spLocks noChangeAspect="1"/>
          </p:cNvSpPr>
          <p:nvPr/>
        </p:nvSpPr>
        <p:spPr>
          <a:xfrm>
            <a:off x="2803400" y="4869160"/>
            <a:ext cx="179984" cy="179984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N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82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130" y="871737"/>
            <a:ext cx="144000" cy="16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/>
          <p:cNvSpPr txBox="1"/>
          <p:nvPr/>
        </p:nvSpPr>
        <p:spPr>
          <a:xfrm>
            <a:off x="475780" y="1550233"/>
            <a:ext cx="14795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월 전체 운송 실적 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9" name="직선 연결선 88"/>
          <p:cNvCxnSpPr/>
          <p:nvPr/>
        </p:nvCxnSpPr>
        <p:spPr>
          <a:xfrm flipH="1">
            <a:off x="556202" y="1802508"/>
            <a:ext cx="1156438" cy="0"/>
          </a:xfrm>
          <a:prstGeom prst="line">
            <a:avLst/>
          </a:prstGeom>
          <a:ln w="889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987861"/>
              </p:ext>
            </p:extLst>
          </p:nvPr>
        </p:nvGraphicFramePr>
        <p:xfrm>
          <a:off x="498360" y="1946524"/>
          <a:ext cx="3160480" cy="1472890"/>
        </p:xfrm>
        <a:graphic>
          <a:graphicData uri="http://schemas.openxmlformats.org/drawingml/2006/table">
            <a:tbl>
              <a:tblPr/>
              <a:tblGrid>
                <a:gridCol w="1142272"/>
                <a:gridCol w="2018208"/>
              </a:tblGrid>
              <a:tr h="2945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근 무 일 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180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배 송 처 수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180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인수확인수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180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 동 거 리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180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 행 시 간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180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1" name="직사각형 90"/>
          <p:cNvSpPr/>
          <p:nvPr/>
        </p:nvSpPr>
        <p:spPr>
          <a:xfrm>
            <a:off x="350900" y="83880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50900" y="838800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94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00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" name="그룹 106"/>
          <p:cNvGrpSpPr/>
          <p:nvPr/>
        </p:nvGrpSpPr>
        <p:grpSpPr>
          <a:xfrm>
            <a:off x="453224" y="4653136"/>
            <a:ext cx="3234322" cy="1152128"/>
            <a:chOff x="278518" y="4669707"/>
            <a:chExt cx="3234322" cy="1411320"/>
          </a:xfrm>
        </p:grpSpPr>
        <p:sp>
          <p:nvSpPr>
            <p:cNvPr id="108" name="직사각형 107"/>
            <p:cNvSpPr/>
            <p:nvPr/>
          </p:nvSpPr>
          <p:spPr>
            <a:xfrm>
              <a:off x="278518" y="4677435"/>
              <a:ext cx="3234322" cy="1403592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334046" y="4695585"/>
              <a:ext cx="8630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</a:t>
              </a:r>
              <a:endPara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3177138" y="4669707"/>
              <a:ext cx="3010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918058" y="4873972"/>
              <a:ext cx="19160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마감처리 순서 및 마감해제 처리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2701040" y="4894525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2015.11.10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0" name="직사각형 79"/>
          <p:cNvSpPr/>
          <p:nvPr/>
        </p:nvSpPr>
        <p:spPr>
          <a:xfrm>
            <a:off x="347622" y="1432300"/>
            <a:ext cx="3448800" cy="3133066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4" name="타원 203"/>
          <p:cNvSpPr>
            <a:spLocks noChangeAspect="1"/>
          </p:cNvSpPr>
          <p:nvPr/>
        </p:nvSpPr>
        <p:spPr>
          <a:xfrm>
            <a:off x="331788" y="90872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06" name="타원 205"/>
          <p:cNvSpPr>
            <a:spLocks noChangeAspect="1"/>
          </p:cNvSpPr>
          <p:nvPr/>
        </p:nvSpPr>
        <p:spPr>
          <a:xfrm>
            <a:off x="363306" y="152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88708" y="4844550"/>
            <a:ext cx="475860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법인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타원 66"/>
          <p:cNvSpPr>
            <a:spLocks noChangeAspect="1"/>
          </p:cNvSpPr>
          <p:nvPr/>
        </p:nvSpPr>
        <p:spPr>
          <a:xfrm>
            <a:off x="3402756" y="458112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91840" y="101460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타원 68"/>
          <p:cNvSpPr>
            <a:spLocks noChangeAspect="1"/>
          </p:cNvSpPr>
          <p:nvPr/>
        </p:nvSpPr>
        <p:spPr>
          <a:xfrm>
            <a:off x="3311919" y="941667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8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4356" y="1500266"/>
            <a:ext cx="172928" cy="17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직사각형 85"/>
          <p:cNvSpPr/>
          <p:nvPr/>
        </p:nvSpPr>
        <p:spPr>
          <a:xfrm>
            <a:off x="336988" y="5918093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출근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467792" y="5913288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배차관리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2635746" y="5913288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운송관리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79" name="타원 78"/>
          <p:cNvSpPr>
            <a:spLocks noChangeAspect="1"/>
          </p:cNvSpPr>
          <p:nvPr/>
        </p:nvSpPr>
        <p:spPr>
          <a:xfrm>
            <a:off x="1502542" y="5810093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6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83" name="타원 82"/>
          <p:cNvSpPr>
            <a:spLocks noChangeAspect="1"/>
          </p:cNvSpPr>
          <p:nvPr/>
        </p:nvSpPr>
        <p:spPr>
          <a:xfrm>
            <a:off x="2635746" y="5797103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7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08" name="타원 207"/>
          <p:cNvSpPr>
            <a:spLocks noChangeAspect="1"/>
          </p:cNvSpPr>
          <p:nvPr/>
        </p:nvSpPr>
        <p:spPr>
          <a:xfrm>
            <a:off x="331788" y="5797103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177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HCS-Mobile-01-1114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291138" y="321734"/>
            <a:ext cx="302106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 </a:t>
            </a:r>
            <a:r>
              <a:rPr lang="ko-KR" altLang="en-US" dirty="0" smtClean="0"/>
              <a:t>회원 정보 수정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2165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Home &gt;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 &gt; </a:t>
            </a:r>
            <a:r>
              <a:rPr lang="ko-KR" altLang="en-US" dirty="0" smtClean="0"/>
              <a:t>회원정보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회원명과 환영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멘트가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표출된다 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 버튼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서버로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로그아웃보고를하고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토큰제거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주문배차관리 메뉴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화면과 같은 하단메뉴가 표출되며</a:t>
            </a:r>
            <a:r>
              <a:rPr lang="en-US" altLang="ko-KR" sz="900" dirty="0"/>
              <a:t>, </a:t>
            </a:r>
            <a:r>
              <a:rPr lang="ko-KR" altLang="en-US" sz="900" dirty="0"/>
              <a:t>하단 메뉴 </a:t>
            </a:r>
            <a:r>
              <a:rPr lang="ko-KR" altLang="en-US" sz="900" dirty="0" err="1"/>
              <a:t>선택시</a:t>
            </a:r>
            <a:r>
              <a:rPr lang="ko-KR" altLang="en-US" sz="900" dirty="0"/>
              <a:t> 해당 화면으로 이동한다</a:t>
            </a:r>
            <a:r>
              <a:rPr lang="en-US" altLang="ko-KR" sz="900" dirty="0"/>
              <a:t>.</a:t>
            </a:r>
            <a:r>
              <a:rPr lang="ko-KR" altLang="en-US" sz="900" dirty="0"/>
              <a:t> </a:t>
            </a:r>
            <a:endParaRPr lang="en-US" altLang="ko-KR" sz="900" dirty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법인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콜센터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버튼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법인콜센터로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전화 연결된다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운송관리 메뉴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화면과 같은 하단메뉴가 표출되며</a:t>
            </a:r>
            <a:r>
              <a:rPr lang="en-US" altLang="ko-KR" sz="900" dirty="0"/>
              <a:t>, </a:t>
            </a:r>
            <a:r>
              <a:rPr lang="ko-KR" altLang="en-US" sz="900" dirty="0"/>
              <a:t>하단 메뉴 </a:t>
            </a:r>
            <a:r>
              <a:rPr lang="ko-KR" altLang="en-US" sz="900" dirty="0" err="1"/>
              <a:t>선택시</a:t>
            </a:r>
            <a:r>
              <a:rPr lang="ko-KR" altLang="en-US" sz="900" dirty="0"/>
              <a:t> 해당 화면으로 화면전환이 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solidFill>
                  <a:srgbClr val="FF0000"/>
                </a:solidFill>
              </a:rPr>
              <a:t>** </a:t>
            </a:r>
            <a:r>
              <a:rPr lang="ko-KR" altLang="en-US" sz="900" dirty="0">
                <a:solidFill>
                  <a:srgbClr val="FF0000"/>
                </a:solidFill>
              </a:rPr>
              <a:t>좌측 메뉴가 나올 때</a:t>
            </a:r>
            <a:r>
              <a:rPr lang="en-US" altLang="ko-KR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>
                <a:solidFill>
                  <a:srgbClr val="FF0000"/>
                </a:solidFill>
              </a:rPr>
              <a:t>기존 화면은 오른쪽으로 밀린 상태가 되며</a:t>
            </a:r>
            <a:r>
              <a:rPr lang="en-US" altLang="ko-KR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>
                <a:solidFill>
                  <a:srgbClr val="FF0000"/>
                </a:solidFill>
              </a:rPr>
              <a:t>아래와 같이 동작한다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  <a:p>
            <a:pPr marL="171450" indent="-17145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Char char="-"/>
              <a:tabLst>
                <a:tab pos="228600" algn="l"/>
              </a:tabLst>
            </a:pPr>
            <a:r>
              <a:rPr lang="ko-KR" altLang="en-US" sz="900" dirty="0">
                <a:solidFill>
                  <a:srgbClr val="FF0000"/>
                </a:solidFill>
              </a:rPr>
              <a:t>밀려난 우측</a:t>
            </a:r>
            <a:r>
              <a:rPr lang="en-US" altLang="ko-KR" sz="900" dirty="0">
                <a:solidFill>
                  <a:srgbClr val="FF0000"/>
                </a:solidFill>
              </a:rPr>
              <a:t>(</a:t>
            </a:r>
            <a:r>
              <a:rPr lang="ko-KR" altLang="en-US" sz="900" dirty="0" err="1">
                <a:solidFill>
                  <a:srgbClr val="FF0000"/>
                </a:solidFill>
              </a:rPr>
              <a:t>메인화면</a:t>
            </a:r>
            <a:r>
              <a:rPr lang="en-US" altLang="ko-KR" sz="900" dirty="0">
                <a:solidFill>
                  <a:srgbClr val="FF0000"/>
                </a:solidFill>
              </a:rPr>
              <a:t>) </a:t>
            </a:r>
            <a:r>
              <a:rPr lang="ko-KR" altLang="en-US" sz="900" dirty="0" err="1">
                <a:solidFill>
                  <a:srgbClr val="FF0000"/>
                </a:solidFill>
              </a:rPr>
              <a:t>클릭시</a:t>
            </a:r>
            <a:r>
              <a:rPr lang="ko-KR" altLang="en-US" sz="900" dirty="0">
                <a:solidFill>
                  <a:srgbClr val="FF0000"/>
                </a:solidFill>
              </a:rPr>
              <a:t> 화면이 좌측으로 밀려 제자리로 돌아온다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  <a:p>
            <a:pPr marL="171450" indent="-17145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Char char="-"/>
              <a:tabLst>
                <a:tab pos="228600" algn="l"/>
              </a:tabLst>
            </a:pPr>
            <a:r>
              <a:rPr lang="ko-KR" altLang="en-US" sz="900" dirty="0">
                <a:solidFill>
                  <a:srgbClr val="FF0000"/>
                </a:solidFill>
              </a:rPr>
              <a:t>메뉴 항목 </a:t>
            </a:r>
            <a:r>
              <a:rPr lang="ko-KR" altLang="en-US" sz="900" dirty="0" err="1">
                <a:solidFill>
                  <a:srgbClr val="FF0000"/>
                </a:solidFill>
              </a:rPr>
              <a:t>선택시</a:t>
            </a:r>
            <a:r>
              <a:rPr lang="ko-KR" altLang="en-US" sz="900" dirty="0">
                <a:solidFill>
                  <a:srgbClr val="FF0000"/>
                </a:solidFill>
              </a:rPr>
              <a:t> 화면이 좌측으로 밀려 제자리로 돌아온 후 각 해당기능을 수행한다</a:t>
            </a:r>
            <a:r>
              <a:rPr lang="en-US" altLang="ko-KR" sz="900" dirty="0" smtClean="0">
                <a:solidFill>
                  <a:srgbClr val="FF0000"/>
                </a:solidFill>
              </a:rPr>
              <a:t>.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32089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55" name="직사각형 54"/>
          <p:cNvSpPr/>
          <p:nvPr/>
        </p:nvSpPr>
        <p:spPr>
          <a:xfrm>
            <a:off x="5948523" y="838800"/>
            <a:ext cx="1510307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018312" y="2535017"/>
            <a:ext cx="1929600" cy="2532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운송현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황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 rot="5400000">
            <a:off x="5654393" y="3958362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 rot="5400000">
            <a:off x="5660889" y="1490996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1" name="그룹 90"/>
          <p:cNvGrpSpPr/>
          <p:nvPr/>
        </p:nvGrpSpPr>
        <p:grpSpPr>
          <a:xfrm>
            <a:off x="4016896" y="1959962"/>
            <a:ext cx="1926515" cy="289851"/>
            <a:chOff x="5236340" y="1061547"/>
            <a:chExt cx="1933722" cy="289851"/>
          </a:xfrm>
        </p:grpSpPr>
        <p:sp>
          <p:nvSpPr>
            <p:cNvPr id="92" name="직사각형 91"/>
            <p:cNvSpPr/>
            <p:nvPr/>
          </p:nvSpPr>
          <p:spPr>
            <a:xfrm>
              <a:off x="5236340" y="1061547"/>
              <a:ext cx="1933205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배차관리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 rot="5400000">
              <a:off x="6887029" y="1068364"/>
              <a:ext cx="288032" cy="27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4016896" y="2245162"/>
            <a:ext cx="1926515" cy="289854"/>
            <a:chOff x="5236340" y="1061547"/>
            <a:chExt cx="1933722" cy="289854"/>
          </a:xfrm>
        </p:grpSpPr>
        <p:sp>
          <p:nvSpPr>
            <p:cNvPr id="98" name="직사각형 97"/>
            <p:cNvSpPr/>
            <p:nvPr/>
          </p:nvSpPr>
          <p:spPr>
            <a:xfrm>
              <a:off x="5236340" y="1061547"/>
              <a:ext cx="1933205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운송관</a:t>
              </a:r>
              <a:r>
                <a:rPr lang="ko-KR" alt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리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 rot="5400000">
              <a:off x="6887029" y="1068367"/>
              <a:ext cx="288032" cy="27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4022523" y="2781678"/>
            <a:ext cx="1925999" cy="289855"/>
            <a:chOff x="5236340" y="1061547"/>
            <a:chExt cx="1933204" cy="289855"/>
          </a:xfrm>
        </p:grpSpPr>
        <p:sp>
          <p:nvSpPr>
            <p:cNvPr id="101" name="직사각형 100"/>
            <p:cNvSpPr/>
            <p:nvPr/>
          </p:nvSpPr>
          <p:spPr>
            <a:xfrm>
              <a:off x="5236340" y="1061547"/>
              <a:ext cx="1929592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관제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 rot="5400000">
              <a:off x="6887029" y="106888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6" name="TextBox 105"/>
          <p:cNvSpPr txBox="1"/>
          <p:nvPr/>
        </p:nvSpPr>
        <p:spPr>
          <a:xfrm rot="5400000">
            <a:off x="5654393" y="3984739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7" name="그룹 106"/>
          <p:cNvGrpSpPr/>
          <p:nvPr/>
        </p:nvGrpSpPr>
        <p:grpSpPr>
          <a:xfrm>
            <a:off x="4022522" y="3068960"/>
            <a:ext cx="1920916" cy="289855"/>
            <a:chOff x="5245900" y="1061547"/>
            <a:chExt cx="1928102" cy="289855"/>
          </a:xfrm>
        </p:grpSpPr>
        <p:sp>
          <p:nvSpPr>
            <p:cNvPr id="108" name="직사각형 107"/>
            <p:cNvSpPr/>
            <p:nvPr/>
          </p:nvSpPr>
          <p:spPr>
            <a:xfrm>
              <a:off x="5245900" y="1061547"/>
              <a:ext cx="1928102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 rot="5400000">
              <a:off x="6887029" y="1114707"/>
              <a:ext cx="288032" cy="185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13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600" y="982800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직사각형 113"/>
          <p:cNvSpPr/>
          <p:nvPr/>
        </p:nvSpPr>
        <p:spPr>
          <a:xfrm>
            <a:off x="5640866" y="2241881"/>
            <a:ext cx="283175" cy="29131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4016896" y="836712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4018037" y="836712"/>
            <a:ext cx="1925401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7" name="타원 116"/>
          <p:cNvSpPr>
            <a:spLocks noChangeAspect="1"/>
          </p:cNvSpPr>
          <p:nvPr/>
        </p:nvSpPr>
        <p:spPr>
          <a:xfrm>
            <a:off x="3913487" y="214323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352941" y="3033776"/>
            <a:ext cx="1919872" cy="282364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352941" y="2760594"/>
            <a:ext cx="1922400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관제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" name="TextBox 122"/>
          <p:cNvSpPr txBox="1"/>
          <p:nvPr/>
        </p:nvSpPr>
        <p:spPr>
          <a:xfrm rot="5400000">
            <a:off x="1996941" y="2768449"/>
            <a:ext cx="288032" cy="27596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354013" y="2230324"/>
            <a:ext cx="1918800" cy="2532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배차일보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6" name="그룹 125"/>
          <p:cNvGrpSpPr/>
          <p:nvPr/>
        </p:nvGrpSpPr>
        <p:grpSpPr>
          <a:xfrm>
            <a:off x="356838" y="1948403"/>
            <a:ext cx="1926516" cy="289849"/>
            <a:chOff x="356838" y="1948403"/>
            <a:chExt cx="1926516" cy="289849"/>
          </a:xfrm>
        </p:grpSpPr>
        <p:sp>
          <p:nvSpPr>
            <p:cNvPr id="127" name="직사각형 126"/>
            <p:cNvSpPr/>
            <p:nvPr/>
          </p:nvSpPr>
          <p:spPr>
            <a:xfrm>
              <a:off x="356838" y="1948403"/>
              <a:ext cx="1918504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배차관리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 rot="5400000">
              <a:off x="2000839" y="1955736"/>
              <a:ext cx="288032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9" name="직사각형 128"/>
          <p:cNvSpPr/>
          <p:nvPr/>
        </p:nvSpPr>
        <p:spPr>
          <a:xfrm>
            <a:off x="356840" y="2481713"/>
            <a:ext cx="1918502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</a:t>
            </a:r>
          </a:p>
        </p:txBody>
      </p:sp>
      <p:sp>
        <p:nvSpPr>
          <p:cNvPr id="130" name="TextBox 129"/>
          <p:cNvSpPr txBox="1"/>
          <p:nvPr/>
        </p:nvSpPr>
        <p:spPr>
          <a:xfrm rot="5400000">
            <a:off x="1991315" y="2489051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" name="TextBox 132"/>
          <p:cNvSpPr txBox="1"/>
          <p:nvPr/>
        </p:nvSpPr>
        <p:spPr>
          <a:xfrm rot="5400000">
            <a:off x="1994336" y="3380100"/>
            <a:ext cx="288032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1990334" y="1947623"/>
            <a:ext cx="283175" cy="29131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137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067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직사각형 137"/>
          <p:cNvSpPr/>
          <p:nvPr/>
        </p:nvSpPr>
        <p:spPr>
          <a:xfrm>
            <a:off x="347923" y="83880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2272814" y="838800"/>
            <a:ext cx="1519762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348455" y="838801"/>
            <a:ext cx="1925401" cy="5586588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2375713" y="968371"/>
            <a:ext cx="1368284" cy="534057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42" name="그룹 141"/>
          <p:cNvGrpSpPr/>
          <p:nvPr/>
        </p:nvGrpSpPr>
        <p:grpSpPr>
          <a:xfrm>
            <a:off x="4140826" y="964818"/>
            <a:ext cx="1690302" cy="844381"/>
            <a:chOff x="5598676" y="1108197"/>
            <a:chExt cx="1690302" cy="844381"/>
          </a:xfrm>
        </p:grpSpPr>
        <p:pic>
          <p:nvPicPr>
            <p:cNvPr id="143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4" name="직사각형 143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6" name="TextBox 145"/>
          <p:cNvSpPr txBox="1"/>
          <p:nvPr/>
        </p:nvSpPr>
        <p:spPr>
          <a:xfrm>
            <a:off x="4659977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7" name="표 1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381515"/>
              </p:ext>
            </p:extLst>
          </p:nvPr>
        </p:nvGraphicFramePr>
        <p:xfrm>
          <a:off x="501204" y="6056932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48" name="타원 147"/>
          <p:cNvSpPr>
            <a:spLocks noChangeAspect="1"/>
          </p:cNvSpPr>
          <p:nvPr/>
        </p:nvSpPr>
        <p:spPr>
          <a:xfrm>
            <a:off x="352872" y="594930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149" name="그룹 148"/>
          <p:cNvGrpSpPr/>
          <p:nvPr/>
        </p:nvGrpSpPr>
        <p:grpSpPr>
          <a:xfrm>
            <a:off x="459910" y="964818"/>
            <a:ext cx="1690302" cy="844381"/>
            <a:chOff x="459910" y="964818"/>
            <a:chExt cx="1690302" cy="844381"/>
          </a:xfrm>
        </p:grpSpPr>
        <p:pic>
          <p:nvPicPr>
            <p:cNvPr id="150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910" y="964818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1" name="직사각형 150"/>
            <p:cNvSpPr/>
            <p:nvPr/>
          </p:nvSpPr>
          <p:spPr>
            <a:xfrm>
              <a:off x="1405954" y="1610024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571010" y="1610901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3" name="TextBox 152"/>
          <p:cNvSpPr txBox="1"/>
          <p:nvPr/>
        </p:nvSpPr>
        <p:spPr>
          <a:xfrm>
            <a:off x="979061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4" name="타원 153"/>
          <p:cNvSpPr>
            <a:spLocks noChangeAspect="1"/>
          </p:cNvSpPr>
          <p:nvPr/>
        </p:nvSpPr>
        <p:spPr>
          <a:xfrm>
            <a:off x="776536" y="87480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55" name="타원 154"/>
          <p:cNvSpPr>
            <a:spLocks noChangeAspect="1"/>
          </p:cNvSpPr>
          <p:nvPr/>
        </p:nvSpPr>
        <p:spPr>
          <a:xfrm>
            <a:off x="1280616" y="148478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156" name="표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946569"/>
              </p:ext>
            </p:extLst>
          </p:nvPr>
        </p:nvGraphicFramePr>
        <p:xfrm>
          <a:off x="4165886" y="6093296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67" name="타원 166"/>
          <p:cNvSpPr>
            <a:spLocks noChangeAspect="1"/>
          </p:cNvSpPr>
          <p:nvPr/>
        </p:nvSpPr>
        <p:spPr>
          <a:xfrm>
            <a:off x="200472" y="184482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720752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314974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673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HCS-Mobile-01-1115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291138" y="321734"/>
            <a:ext cx="302106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  </a:t>
            </a:r>
            <a:r>
              <a:rPr lang="ko-KR" altLang="en-US" dirty="0" smtClean="0">
                <a:solidFill>
                  <a:prstClr val="black"/>
                </a:solidFill>
              </a:rPr>
              <a:t>회원 정보 수정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2165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 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</a:t>
            </a:r>
            <a:r>
              <a:rPr lang="en-US" altLang="ko-KR" dirty="0" smtClean="0">
                <a:solidFill>
                  <a:prstClr val="black"/>
                </a:solidFill>
              </a:rPr>
              <a:t> &gt; </a:t>
            </a:r>
            <a:r>
              <a:rPr lang="ko-KR" altLang="en-US" dirty="0" smtClean="0">
                <a:solidFill>
                  <a:prstClr val="black"/>
                </a:solidFill>
              </a:rPr>
              <a:t>회원정보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관제 </a:t>
            </a:r>
            <a:r>
              <a:rPr lang="ko-KR" altLang="en-US" sz="900" dirty="0"/>
              <a:t>메뉴 </a:t>
            </a:r>
            <a:r>
              <a:rPr lang="ko-KR" altLang="en-US" sz="900" dirty="0" err="1"/>
              <a:t>선택시</a:t>
            </a:r>
            <a:r>
              <a:rPr lang="ko-KR" altLang="en-US" sz="900" dirty="0"/>
              <a:t> 화면과 같은 하단메뉴가 표출되며</a:t>
            </a:r>
            <a:r>
              <a:rPr lang="en-US" altLang="ko-KR" sz="900" dirty="0"/>
              <a:t>, </a:t>
            </a:r>
            <a:r>
              <a:rPr lang="ko-KR" altLang="en-US" sz="900" dirty="0"/>
              <a:t>하단 메뉴 </a:t>
            </a:r>
            <a:r>
              <a:rPr lang="ko-KR" altLang="en-US" sz="900" dirty="0" err="1"/>
              <a:t>선택시</a:t>
            </a:r>
            <a:r>
              <a:rPr lang="ko-KR" altLang="en-US" sz="900" dirty="0"/>
              <a:t> 해당 화면으로 화면전환이 된다</a:t>
            </a:r>
            <a:r>
              <a:rPr lang="en-US" altLang="ko-KR" sz="900" dirty="0"/>
              <a:t>.</a:t>
            </a:r>
            <a:r>
              <a:rPr lang="ko-KR" altLang="en-US" sz="900" dirty="0"/>
              <a:t> </a:t>
            </a: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공지사항 메뉴 </a:t>
            </a:r>
            <a:r>
              <a:rPr lang="ko-KR" altLang="en-US" sz="900" dirty="0" err="1"/>
              <a:t>선택시</a:t>
            </a:r>
            <a:r>
              <a:rPr lang="ko-KR" altLang="en-US" sz="900" dirty="0"/>
              <a:t> 하단메뉴 펼침 없이 공지사항 리스트 화면으로 화면전환이 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32089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pic>
        <p:nvPicPr>
          <p:cNvPr id="55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067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직사각형 64"/>
          <p:cNvSpPr/>
          <p:nvPr/>
        </p:nvSpPr>
        <p:spPr>
          <a:xfrm>
            <a:off x="352941" y="3059435"/>
            <a:ext cx="1919872" cy="282364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352941" y="2522009"/>
            <a:ext cx="1922400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관제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 rot="5400000">
            <a:off x="1996941" y="2529348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56691" y="2802597"/>
            <a:ext cx="1918800" cy="2532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위치관제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356838" y="1947262"/>
            <a:ext cx="1918504" cy="289849"/>
            <a:chOff x="5236340" y="1061547"/>
            <a:chExt cx="1925679" cy="289849"/>
          </a:xfrm>
        </p:grpSpPr>
        <p:sp>
          <p:nvSpPr>
            <p:cNvPr id="94" name="직사각형 93"/>
            <p:cNvSpPr/>
            <p:nvPr/>
          </p:nvSpPr>
          <p:spPr>
            <a:xfrm>
              <a:off x="5236340" y="1061547"/>
              <a:ext cx="1925679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배차관리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 rot="5400000">
              <a:off x="6877468" y="1068362"/>
              <a:ext cx="288032" cy="27803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8" name="직사각형 97"/>
          <p:cNvSpPr/>
          <p:nvPr/>
        </p:nvSpPr>
        <p:spPr>
          <a:xfrm>
            <a:off x="356840" y="2233603"/>
            <a:ext cx="1918502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</a:t>
            </a:r>
          </a:p>
        </p:txBody>
      </p:sp>
      <p:sp>
        <p:nvSpPr>
          <p:cNvPr id="99" name="TextBox 98"/>
          <p:cNvSpPr txBox="1"/>
          <p:nvPr/>
        </p:nvSpPr>
        <p:spPr>
          <a:xfrm rot="5400000">
            <a:off x="1991315" y="2240941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1980809" y="2530019"/>
            <a:ext cx="283175" cy="29131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347923" y="83880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2279457" y="838800"/>
            <a:ext cx="1513118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348455" y="838801"/>
            <a:ext cx="1925401" cy="5586588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9" name="타원 108"/>
          <p:cNvSpPr>
            <a:spLocks noChangeAspect="1"/>
          </p:cNvSpPr>
          <p:nvPr/>
        </p:nvSpPr>
        <p:spPr>
          <a:xfrm>
            <a:off x="243905" y="2430601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110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761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직사각형 110"/>
          <p:cNvSpPr/>
          <p:nvPr/>
        </p:nvSpPr>
        <p:spPr>
          <a:xfrm>
            <a:off x="5943438" y="838800"/>
            <a:ext cx="1515392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 rot="5400000">
            <a:off x="5654393" y="4703966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7" name="그룹 116"/>
          <p:cNvGrpSpPr/>
          <p:nvPr/>
        </p:nvGrpSpPr>
        <p:grpSpPr>
          <a:xfrm>
            <a:off x="4016896" y="1959352"/>
            <a:ext cx="1926515" cy="289851"/>
            <a:chOff x="5236340" y="1061547"/>
            <a:chExt cx="1933722" cy="289851"/>
          </a:xfrm>
        </p:grpSpPr>
        <p:sp>
          <p:nvSpPr>
            <p:cNvPr id="119" name="직사각형 118"/>
            <p:cNvSpPr/>
            <p:nvPr/>
          </p:nvSpPr>
          <p:spPr>
            <a:xfrm>
              <a:off x="5236340" y="1061547"/>
              <a:ext cx="1933205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배차관리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 rot="5400000">
              <a:off x="6887029" y="1068364"/>
              <a:ext cx="288032" cy="27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4016896" y="2244552"/>
            <a:ext cx="1926515" cy="289853"/>
            <a:chOff x="5236340" y="1061547"/>
            <a:chExt cx="1933722" cy="289853"/>
          </a:xfrm>
        </p:grpSpPr>
        <p:sp>
          <p:nvSpPr>
            <p:cNvPr id="122" name="직사각형 121"/>
            <p:cNvSpPr/>
            <p:nvPr/>
          </p:nvSpPr>
          <p:spPr>
            <a:xfrm>
              <a:off x="5236340" y="1061547"/>
              <a:ext cx="1933205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운송관</a:t>
              </a:r>
              <a:r>
                <a:rPr lang="ko-KR" alt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리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 rot="5400000">
              <a:off x="6887029" y="1068366"/>
              <a:ext cx="288032" cy="27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4" name="그룹 123"/>
          <p:cNvGrpSpPr/>
          <p:nvPr/>
        </p:nvGrpSpPr>
        <p:grpSpPr>
          <a:xfrm>
            <a:off x="4022523" y="2528392"/>
            <a:ext cx="1925999" cy="289855"/>
            <a:chOff x="5236340" y="1061547"/>
            <a:chExt cx="1933204" cy="289855"/>
          </a:xfrm>
        </p:grpSpPr>
        <p:sp>
          <p:nvSpPr>
            <p:cNvPr id="125" name="직사각형 124"/>
            <p:cNvSpPr/>
            <p:nvPr/>
          </p:nvSpPr>
          <p:spPr>
            <a:xfrm>
              <a:off x="5236340" y="1061547"/>
              <a:ext cx="1929592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관제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 rot="5400000">
              <a:off x="6887029" y="106888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30" name="TextBox 129"/>
          <p:cNvSpPr txBox="1"/>
          <p:nvPr/>
        </p:nvSpPr>
        <p:spPr>
          <a:xfrm rot="5400000">
            <a:off x="5654393" y="4730343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1" name="그룹 130"/>
          <p:cNvGrpSpPr/>
          <p:nvPr/>
        </p:nvGrpSpPr>
        <p:grpSpPr>
          <a:xfrm>
            <a:off x="4022522" y="2805311"/>
            <a:ext cx="1920916" cy="289855"/>
            <a:chOff x="5245900" y="1061547"/>
            <a:chExt cx="1928102" cy="289855"/>
          </a:xfrm>
        </p:grpSpPr>
        <p:sp>
          <p:nvSpPr>
            <p:cNvPr id="132" name="직사각형 131"/>
            <p:cNvSpPr/>
            <p:nvPr/>
          </p:nvSpPr>
          <p:spPr>
            <a:xfrm>
              <a:off x="5245900" y="1061547"/>
              <a:ext cx="1928102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 rot="5400000">
              <a:off x="6887029" y="1114707"/>
              <a:ext cx="288032" cy="185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38" name="직사각형 137"/>
          <p:cNvSpPr/>
          <p:nvPr/>
        </p:nvSpPr>
        <p:spPr>
          <a:xfrm>
            <a:off x="4016896" y="836712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4018037" y="836712"/>
            <a:ext cx="1925401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0" name="타원 139"/>
          <p:cNvSpPr>
            <a:spLocks noChangeAspect="1"/>
          </p:cNvSpPr>
          <p:nvPr/>
        </p:nvSpPr>
        <p:spPr>
          <a:xfrm>
            <a:off x="3913487" y="2667099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141" name="그룹 140"/>
          <p:cNvGrpSpPr/>
          <p:nvPr/>
        </p:nvGrpSpPr>
        <p:grpSpPr>
          <a:xfrm>
            <a:off x="459910" y="964818"/>
            <a:ext cx="1690302" cy="844381"/>
            <a:chOff x="5598676" y="1108197"/>
            <a:chExt cx="1690302" cy="844381"/>
          </a:xfrm>
        </p:grpSpPr>
        <p:pic>
          <p:nvPicPr>
            <p:cNvPr id="14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" name="직사각형 142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9061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6" name="표 1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4075"/>
              </p:ext>
            </p:extLst>
          </p:nvPr>
        </p:nvGraphicFramePr>
        <p:xfrm>
          <a:off x="501204" y="6056932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47" name="TextBox 146"/>
          <p:cNvSpPr txBox="1"/>
          <p:nvPr/>
        </p:nvSpPr>
        <p:spPr>
          <a:xfrm rot="5400000">
            <a:off x="5660889" y="1490996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8" name="그룹 147"/>
          <p:cNvGrpSpPr/>
          <p:nvPr/>
        </p:nvGrpSpPr>
        <p:grpSpPr>
          <a:xfrm>
            <a:off x="4140826" y="964818"/>
            <a:ext cx="1690302" cy="844381"/>
            <a:chOff x="5598676" y="1108197"/>
            <a:chExt cx="1690302" cy="844381"/>
          </a:xfrm>
        </p:grpSpPr>
        <p:pic>
          <p:nvPicPr>
            <p:cNvPr id="149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0" name="직사각형 149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2" name="TextBox 151"/>
          <p:cNvSpPr txBox="1"/>
          <p:nvPr/>
        </p:nvSpPr>
        <p:spPr>
          <a:xfrm>
            <a:off x="4659977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3" name="표 1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338517"/>
              </p:ext>
            </p:extLst>
          </p:nvPr>
        </p:nvGraphicFramePr>
        <p:xfrm>
          <a:off x="4165886" y="6093296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67" name="TextBox 66"/>
          <p:cNvSpPr txBox="1"/>
          <p:nvPr/>
        </p:nvSpPr>
        <p:spPr>
          <a:xfrm>
            <a:off x="2720752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258315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748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012879" y="1420826"/>
            <a:ext cx="1300161" cy="37147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Home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5" name="꺾인 연결선 4"/>
          <p:cNvCxnSpPr>
            <a:stCxn id="17" idx="0"/>
            <a:endCxn id="4" idx="2"/>
          </p:cNvCxnSpPr>
          <p:nvPr/>
        </p:nvCxnSpPr>
        <p:spPr>
          <a:xfrm rot="5400000" flipH="1" flipV="1">
            <a:off x="2786809" y="437518"/>
            <a:ext cx="521366" cy="3230935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꺾인 연결선 5"/>
          <p:cNvCxnSpPr>
            <a:stCxn id="14" idx="0"/>
            <a:endCxn id="4" idx="2"/>
          </p:cNvCxnSpPr>
          <p:nvPr/>
        </p:nvCxnSpPr>
        <p:spPr>
          <a:xfrm rot="16200000" flipV="1">
            <a:off x="6655630" y="-200368"/>
            <a:ext cx="521366" cy="450670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25" idx="0"/>
            <a:endCxn id="4" idx="2"/>
          </p:cNvCxnSpPr>
          <p:nvPr/>
        </p:nvCxnSpPr>
        <p:spPr>
          <a:xfrm rot="16200000" flipV="1">
            <a:off x="6031290" y="423972"/>
            <a:ext cx="521366" cy="325802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457636"/>
              </p:ext>
            </p:extLst>
          </p:nvPr>
        </p:nvGraphicFramePr>
        <p:xfrm>
          <a:off x="8643166" y="2313668"/>
          <a:ext cx="1053000" cy="17402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3000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고객 지원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고객 공지 사항 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조회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공지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공지 사항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대리점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지점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1:1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문의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답변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자주하는 질문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876876"/>
              </p:ext>
            </p:extLst>
          </p:nvPr>
        </p:nvGraphicFramePr>
        <p:xfrm>
          <a:off x="848544" y="2313668"/>
          <a:ext cx="1166963" cy="2679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6963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기초 정보 관리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정비 상품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세차상품 관리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대리점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회사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BLE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단말기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배차 내역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권역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세차 차량 관리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3" name="꺾인 연결선 22"/>
          <p:cNvCxnSpPr>
            <a:stCxn id="16" idx="0"/>
            <a:endCxn id="4" idx="2"/>
          </p:cNvCxnSpPr>
          <p:nvPr/>
        </p:nvCxnSpPr>
        <p:spPr>
          <a:xfrm rot="5400000" flipH="1" flipV="1">
            <a:off x="4084143" y="1734852"/>
            <a:ext cx="521366" cy="63626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0192"/>
              </p:ext>
            </p:extLst>
          </p:nvPr>
        </p:nvGraphicFramePr>
        <p:xfrm>
          <a:off x="2159007" y="2313668"/>
          <a:ext cx="1148108" cy="7019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8108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사용자 관리 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 예약 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b="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취소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900" b="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 </a:t>
                      </a:r>
                      <a:r>
                        <a:rPr lang="ko-KR" altLang="en-US" sz="900" b="0" kern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현황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717653"/>
              </p:ext>
            </p:extLst>
          </p:nvPr>
        </p:nvGraphicFramePr>
        <p:xfrm>
          <a:off x="3450615" y="2313668"/>
          <a:ext cx="1152156" cy="1005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2156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운영자 관리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대리점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직원 관리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0" name="꺾인 연결선 19"/>
          <p:cNvCxnSpPr>
            <a:stCxn id="15" idx="0"/>
            <a:endCxn id="4" idx="2"/>
          </p:cNvCxnSpPr>
          <p:nvPr/>
        </p:nvCxnSpPr>
        <p:spPr>
          <a:xfrm rot="5400000" flipH="1" flipV="1">
            <a:off x="3437327" y="1088036"/>
            <a:ext cx="521366" cy="192989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718999"/>
              </p:ext>
            </p:extLst>
          </p:nvPr>
        </p:nvGraphicFramePr>
        <p:xfrm>
          <a:off x="7343443" y="2313668"/>
          <a:ext cx="1155087" cy="1340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087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관제 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현황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당일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차량 위치 관제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차량 이동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경로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165590" y="227021"/>
            <a:ext cx="4274526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Menu A</a:t>
            </a:r>
            <a:r>
              <a:rPr lang="en-US" sz="1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​rchitecture</a:t>
            </a:r>
            <a:endParaRPr lang="ko-KR" altLang="en-US" sz="1600" b="1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22" name="Line 422"/>
          <p:cNvSpPr>
            <a:spLocks noChangeShapeType="1"/>
          </p:cNvSpPr>
          <p:nvPr/>
        </p:nvSpPr>
        <p:spPr bwMode="auto">
          <a:xfrm>
            <a:off x="309563" y="562339"/>
            <a:ext cx="90471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09563" y="581389"/>
            <a:ext cx="121443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644695"/>
              </p:ext>
            </p:extLst>
          </p:nvPr>
        </p:nvGraphicFramePr>
        <p:xfrm>
          <a:off x="8643166" y="4453538"/>
          <a:ext cx="1062362" cy="1375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362"/>
              </a:tblGrid>
              <a:tr h="3373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 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직원가입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 찾기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359643"/>
              </p:ext>
            </p:extLst>
          </p:nvPr>
        </p:nvGraphicFramePr>
        <p:xfrm>
          <a:off x="4746271" y="2313668"/>
          <a:ext cx="1155087" cy="1340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087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직원관리  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직원 근태 관리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직원 작업 내역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정산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내역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889104" y="785609"/>
            <a:ext cx="2719014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일자별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 표시 내역 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차량별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상품 내역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팀별 내역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지역 별 내역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경기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결제 방식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후불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카드 결제 내역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취소 내역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일자별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팀별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9" name="꺾인 연결선 28"/>
          <p:cNvCxnSpPr>
            <a:stCxn id="30" idx="0"/>
            <a:endCxn id="4" idx="2"/>
          </p:cNvCxnSpPr>
          <p:nvPr/>
        </p:nvCxnSpPr>
        <p:spPr>
          <a:xfrm rot="16200000" flipV="1">
            <a:off x="4732704" y="1722558"/>
            <a:ext cx="521366" cy="66085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424406" y="4203812"/>
            <a:ext cx="41044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사이트 사용자 레벨 및 주요 관리 권한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] </a:t>
            </a:r>
            <a:endParaRPr lang="en-US" altLang="ko-KR" sz="105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Admin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</a:t>
            </a:r>
            <a:r>
              <a:rPr lang="en-US" altLang="ko-KR" sz="105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사이트의 전반적인 관리를 하는 관리자임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지역관리자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대리점과 사용자를 관리를 하는 관리자 레벨임 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관리자  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본사가 직영 및 대리는 하는 관리자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manager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</a:t>
            </a:r>
            <a:r>
              <a:rPr lang="en-US" altLang="ko-KR" sz="105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차량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단위로 정산을 </a:t>
            </a:r>
            <a:r>
              <a:rPr lang="ko-KR" altLang="en-US" sz="105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기분적인 단위의 소그룹 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Staff 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차량의 작업을 하는 지원을 직원임 </a:t>
            </a:r>
            <a:endParaRPr lang="ko-KR" altLang="en-US" sz="105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346733"/>
              </p:ext>
            </p:extLst>
          </p:nvPr>
        </p:nvGraphicFramePr>
        <p:xfrm>
          <a:off x="6044858" y="2313668"/>
          <a:ext cx="1155087" cy="1340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087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</a:rPr>
                        <a:t>레포트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중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중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중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43" name="꺾인 연결선 42"/>
          <p:cNvCxnSpPr>
            <a:stCxn id="42" idx="0"/>
            <a:endCxn id="4" idx="2"/>
          </p:cNvCxnSpPr>
          <p:nvPr/>
        </p:nvCxnSpPr>
        <p:spPr>
          <a:xfrm rot="16200000" flipV="1">
            <a:off x="5381998" y="1073264"/>
            <a:ext cx="521366" cy="195944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72480" y="644964"/>
            <a:ext cx="3174267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지역관리자 </a:t>
            </a:r>
            <a:r>
              <a:rPr lang="en-US" altLang="ko-KR" sz="1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 </a:t>
            </a:r>
            <a:r>
              <a:rPr lang="ko-KR" altLang="en-US" sz="100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대리점과 사용자를 관리를 하는 관리자 레벨임 </a:t>
            </a:r>
            <a:endParaRPr lang="en-US" altLang="ko-KR" sz="10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088238"/>
              </p:ext>
            </p:extLst>
          </p:nvPr>
        </p:nvGraphicFramePr>
        <p:xfrm>
          <a:off x="7453402" y="4453538"/>
          <a:ext cx="1062362" cy="17117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362"/>
              </a:tblGrid>
              <a:tr h="3373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대쉬보드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가입현황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1:1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문의 현황 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공지 사항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당일 예약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취소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진행 현황 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8321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HCS-Mobile-01-1116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291138" y="321734"/>
            <a:ext cx="302106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  </a:t>
            </a:r>
            <a:r>
              <a:rPr lang="ko-KR" altLang="en-US" dirty="0" smtClean="0">
                <a:solidFill>
                  <a:prstClr val="black"/>
                </a:solidFill>
              </a:rPr>
              <a:t>회원 정보 수정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2165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 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</a:t>
            </a:r>
            <a:r>
              <a:rPr lang="en-US" altLang="ko-KR" dirty="0" smtClean="0">
                <a:solidFill>
                  <a:prstClr val="black"/>
                </a:solidFill>
              </a:rPr>
              <a:t> &gt; </a:t>
            </a:r>
            <a:r>
              <a:rPr lang="ko-KR" altLang="en-US" dirty="0" smtClean="0">
                <a:solidFill>
                  <a:prstClr val="black"/>
                </a:solidFill>
              </a:rPr>
              <a:t>회원정보수정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회원정보수정 </a:t>
            </a:r>
            <a:r>
              <a:rPr lang="ko-KR" altLang="en-US" sz="900" dirty="0" err="1"/>
              <a:t>버튼클릭시</a:t>
            </a:r>
            <a:r>
              <a:rPr lang="ko-KR" altLang="en-US" sz="900" dirty="0"/>
              <a:t> 회원정보화면으로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수정하고자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하는 항목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전화번호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주소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수정한 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저장 버튼을 클릭하면 재확인 팝업이 뜬다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확인 버튼을 눌러 서버로 수정을 요청한다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err="1" smtClean="0"/>
              <a:t>뒤로가기</a:t>
            </a:r>
            <a:r>
              <a:rPr lang="ko-KR" altLang="en-US" sz="900" dirty="0" smtClean="0"/>
              <a:t> </a:t>
            </a:r>
            <a:r>
              <a:rPr lang="ko-KR" altLang="en-US" sz="900" dirty="0"/>
              <a:t>버튼을 클릭해 이전화면으로 이동한다</a:t>
            </a:r>
            <a:r>
              <a:rPr lang="en-US" altLang="ko-KR" sz="900" dirty="0"/>
              <a:t>. 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strike="sngStrike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비밀번호변경버튼 </a:t>
            </a:r>
            <a:r>
              <a:rPr lang="ko-KR" altLang="en-US" sz="9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새비밀번호란과</a:t>
            </a:r>
            <a:r>
              <a:rPr lang="ko-KR" altLang="en-US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비밀번호확인란이 나타난다</a:t>
            </a:r>
            <a:r>
              <a:rPr lang="en-US" altLang="ko-KR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다시 </a:t>
            </a:r>
            <a:r>
              <a:rPr lang="ko-KR" altLang="en-US" sz="9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비밀번호변경버튼을클릭하면</a:t>
            </a:r>
            <a:r>
              <a:rPr lang="ko-KR" altLang="en-US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새비밀번호</a:t>
            </a:r>
            <a:r>
              <a:rPr lang="en-US" altLang="ko-KR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비밀번호확인란이 사라진다</a:t>
            </a:r>
            <a:r>
              <a:rPr lang="en-US" altLang="ko-KR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sz="9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비밀번호변경시</a:t>
            </a:r>
            <a:r>
              <a:rPr lang="ko-KR" altLang="en-US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사용</a:t>
            </a:r>
            <a:r>
              <a:rPr lang="en-US" altLang="ko-KR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(</a:t>
            </a:r>
            <a:r>
              <a:rPr lang="ko-KR" altLang="en-US" sz="9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토글</a:t>
            </a:r>
            <a:r>
              <a:rPr lang="en-US" altLang="ko-KR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저장버튼클릭시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변경된 내용이 저장된다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저장후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메인화면으로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이동한다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로그인 사용처리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재등록버튼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설정된 패턴이 있을 경우 표시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등록화면으로 이동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이동후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기존 패턴 폐기 후 재등록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패턴로그인 사용처리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등록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패턴등록화면으로 이동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2)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재등록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패턴을 삭제하고 새로 등록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패턴이 등록되어 있을 경우 표시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패턴 사용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**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키패드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보안키패드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새비밀번호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비밀번호확인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숫자키패드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전화번호</a:t>
            </a: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32089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pic>
        <p:nvPicPr>
          <p:cNvPr id="55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067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직사각형 64"/>
          <p:cNvSpPr/>
          <p:nvPr/>
        </p:nvSpPr>
        <p:spPr>
          <a:xfrm>
            <a:off x="352941" y="2786261"/>
            <a:ext cx="1919872" cy="282364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prstClr val="black"/>
                </a:solidFill>
              </a:rPr>
              <a:t>공지사항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 rot="5400000">
            <a:off x="1977891" y="2528563"/>
            <a:ext cx="288032" cy="30356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352941" y="2512484"/>
            <a:ext cx="1922400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prstClr val="black"/>
                </a:solidFill>
              </a:rPr>
              <a:t>관제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356838" y="1947262"/>
            <a:ext cx="1918504" cy="289849"/>
            <a:chOff x="5236340" y="1061547"/>
            <a:chExt cx="1925679" cy="289849"/>
          </a:xfrm>
        </p:grpSpPr>
        <p:sp>
          <p:nvSpPr>
            <p:cNvPr id="94" name="직사각형 93"/>
            <p:cNvSpPr/>
            <p:nvPr/>
          </p:nvSpPr>
          <p:spPr>
            <a:xfrm>
              <a:off x="5236340" y="1061547"/>
              <a:ext cx="1925679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prstClr val="black"/>
                  </a:solidFill>
                </a:rPr>
                <a:t>배차관리</a:t>
              </a:r>
              <a:endParaRPr lang="ko-KR" altLang="en-US" sz="900" b="1" dirty="0">
                <a:solidFill>
                  <a:prstClr val="black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 rot="5400000">
              <a:off x="6877468" y="1068362"/>
              <a:ext cx="288032" cy="27803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8" name="직사각형 97"/>
          <p:cNvSpPr/>
          <p:nvPr/>
        </p:nvSpPr>
        <p:spPr>
          <a:xfrm>
            <a:off x="356840" y="2233603"/>
            <a:ext cx="1918502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prstClr val="black"/>
                </a:solidFill>
              </a:rPr>
              <a:t>운송관</a:t>
            </a:r>
            <a:r>
              <a:rPr lang="ko-KR" altLang="en-US" sz="900" b="1" dirty="0">
                <a:solidFill>
                  <a:prstClr val="black"/>
                </a:solidFill>
              </a:rPr>
              <a:t>리</a:t>
            </a:r>
          </a:p>
        </p:txBody>
      </p:sp>
      <p:sp>
        <p:nvSpPr>
          <p:cNvPr id="99" name="TextBox 98"/>
          <p:cNvSpPr txBox="1"/>
          <p:nvPr/>
        </p:nvSpPr>
        <p:spPr>
          <a:xfrm rot="5400000">
            <a:off x="1991315" y="2240941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347923" y="83880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2279457" y="838800"/>
            <a:ext cx="1513118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348455" y="838801"/>
            <a:ext cx="1925401" cy="5586588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 rot="5400000">
            <a:off x="5594906" y="2932248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0" name="TextBox 129"/>
          <p:cNvSpPr txBox="1"/>
          <p:nvPr/>
        </p:nvSpPr>
        <p:spPr>
          <a:xfrm rot="5400000">
            <a:off x="5594906" y="2958625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1" name="그룹 140"/>
          <p:cNvGrpSpPr/>
          <p:nvPr/>
        </p:nvGrpSpPr>
        <p:grpSpPr>
          <a:xfrm>
            <a:off x="459910" y="964818"/>
            <a:ext cx="1690302" cy="844381"/>
            <a:chOff x="5598676" y="1108197"/>
            <a:chExt cx="1690302" cy="844381"/>
          </a:xfrm>
        </p:grpSpPr>
        <p:pic>
          <p:nvPicPr>
            <p:cNvPr id="14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" name="직사각형 142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9061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prstClr val="black">
                  <a:lumMod val="95000"/>
                  <a:lumOff val="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6" name="표 1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795574"/>
              </p:ext>
            </p:extLst>
          </p:nvPr>
        </p:nvGraphicFramePr>
        <p:xfrm>
          <a:off x="501204" y="6056932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09" name="타원 108"/>
          <p:cNvSpPr>
            <a:spLocks noChangeAspect="1"/>
          </p:cNvSpPr>
          <p:nvPr/>
        </p:nvSpPr>
        <p:spPr>
          <a:xfrm>
            <a:off x="504368" y="1475329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prstClr val="white"/>
                </a:solidFill>
              </a:rPr>
              <a:t>1</a:t>
            </a:r>
            <a:endParaRPr lang="ko-KR" altLang="en-US" sz="800" dirty="0" smtClean="0">
              <a:solidFill>
                <a:prstClr val="white"/>
              </a:solidFill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7978313" y="1954932"/>
            <a:ext cx="1547696" cy="972400"/>
            <a:chOff x="4481963" y="2610453"/>
            <a:chExt cx="2395383" cy="1224139"/>
          </a:xfrm>
        </p:grpSpPr>
        <p:grpSp>
          <p:nvGrpSpPr>
            <p:cNvPr id="67" name="그룹 66"/>
            <p:cNvGrpSpPr/>
            <p:nvPr/>
          </p:nvGrpSpPr>
          <p:grpSpPr>
            <a:xfrm>
              <a:off x="4481963" y="2610453"/>
              <a:ext cx="2395383" cy="1224139"/>
              <a:chOff x="4480630" y="2704635"/>
              <a:chExt cx="2395383" cy="1224139"/>
            </a:xfrm>
          </p:grpSpPr>
          <p:grpSp>
            <p:nvGrpSpPr>
              <p:cNvPr id="70" name="그룹 69"/>
              <p:cNvGrpSpPr/>
              <p:nvPr/>
            </p:nvGrpSpPr>
            <p:grpSpPr>
              <a:xfrm>
                <a:off x="4480630" y="2704635"/>
                <a:ext cx="2395383" cy="1224139"/>
                <a:chOff x="2717767" y="2577548"/>
                <a:chExt cx="2395383" cy="1224139"/>
              </a:xfrm>
            </p:grpSpPr>
            <p:sp>
              <p:nvSpPr>
                <p:cNvPr id="72" name="TextBox 71"/>
                <p:cNvSpPr txBox="1"/>
                <p:nvPr/>
              </p:nvSpPr>
              <p:spPr bwMode="auto">
                <a:xfrm>
                  <a:off x="3771399" y="2752009"/>
                  <a:ext cx="734496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0" lang="ko-KR" altLang="en-US" sz="800" dirty="0" smtClean="0">
                      <a:latin typeface="맑은 고딕" pitchFamily="50" charset="-127"/>
                      <a:ea typeface="맑은 고딕" pitchFamily="50" charset="-127"/>
                    </a:rPr>
                    <a:t>로그인 필요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73" name="직사각형 72"/>
                <p:cNvSpPr/>
                <p:nvPr/>
              </p:nvSpPr>
              <p:spPr>
                <a:xfrm>
                  <a:off x="2717767" y="2577548"/>
                  <a:ext cx="2395383" cy="1224136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2730065" y="2947552"/>
                  <a:ext cx="2376263" cy="854135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 bwMode="auto">
                <a:xfrm>
                  <a:off x="2827702" y="2597027"/>
                  <a:ext cx="682767" cy="3099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0" lang="ko-KR" altLang="en-US" sz="1000" b="1" dirty="0" smtClean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저장</a:t>
                  </a:r>
                  <a:endParaRPr kumimoji="0"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76" name="TextBox 75"/>
                <p:cNvSpPr txBox="1"/>
                <p:nvPr/>
              </p:nvSpPr>
              <p:spPr bwMode="auto">
                <a:xfrm>
                  <a:off x="3188804" y="3580101"/>
                  <a:ext cx="45719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 bwMode="auto">
                <a:xfrm>
                  <a:off x="3050597" y="3141550"/>
                  <a:ext cx="1984113" cy="2712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저장 하시겠습니까</a:t>
                  </a:r>
                  <a:r>
                    <a:rPr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?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sp>
            <p:nvSpPr>
              <p:cNvPr id="71" name="모서리가 둥근 직사각형 70"/>
              <p:cNvSpPr/>
              <p:nvPr/>
            </p:nvSpPr>
            <p:spPr>
              <a:xfrm>
                <a:off x="5705940" y="3643105"/>
                <a:ext cx="556336" cy="177008"/>
              </a:xfrm>
              <a:prstGeom prst="roundRect">
                <a:avLst>
                  <a:gd name="adj" fmla="val 4924"/>
                </a:avLst>
              </a:pr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800" dirty="0" smtClean="0">
                    <a:solidFill>
                      <a:schemeClr val="bg1"/>
                    </a:solidFill>
                  </a:rPr>
                  <a:t>확인</a:t>
                </a:r>
              </a:p>
            </p:txBody>
          </p:sp>
        </p:grpSp>
        <p:sp>
          <p:nvSpPr>
            <p:cNvPr id="68" name="모서리가 둥근 직사각형 67"/>
            <p:cNvSpPr/>
            <p:nvPr/>
          </p:nvSpPr>
          <p:spPr>
            <a:xfrm>
              <a:off x="5037688" y="3548081"/>
              <a:ext cx="556336" cy="177008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취소</a:t>
              </a: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4016896" y="836712"/>
            <a:ext cx="3445448" cy="5588677"/>
            <a:chOff x="4016896" y="836712"/>
            <a:chExt cx="3445448" cy="5588677"/>
          </a:xfrm>
        </p:grpSpPr>
        <p:grpSp>
          <p:nvGrpSpPr>
            <p:cNvPr id="79" name="그룹 78"/>
            <p:cNvGrpSpPr/>
            <p:nvPr/>
          </p:nvGrpSpPr>
          <p:grpSpPr>
            <a:xfrm>
              <a:off x="4016896" y="836712"/>
              <a:ext cx="3445448" cy="5588677"/>
              <a:chOff x="4016896" y="836712"/>
              <a:chExt cx="3445448" cy="5588677"/>
            </a:xfrm>
          </p:grpSpPr>
          <p:sp>
            <p:nvSpPr>
              <p:cNvPr id="84" name="직사각형 83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직사각형 85"/>
              <p:cNvSpPr/>
              <p:nvPr/>
            </p:nvSpPr>
            <p:spPr>
              <a:xfrm>
                <a:off x="4936580" y="1455311"/>
                <a:ext cx="1467148" cy="38159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2000" dirty="0" smtClean="0">
                    <a:solidFill>
                      <a:schemeClr val="tx1"/>
                    </a:solidFill>
                  </a:rPr>
                  <a:t> 회원 정보</a:t>
                </a:r>
              </a:p>
            </p:txBody>
          </p:sp>
          <p:sp>
            <p:nvSpPr>
              <p:cNvPr id="87" name="직사각형 86"/>
              <p:cNvSpPr/>
              <p:nvPr/>
            </p:nvSpPr>
            <p:spPr>
              <a:xfrm>
                <a:off x="4020669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왼쪽 화살표 87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83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0" name="직사각형 89"/>
          <p:cNvSpPr/>
          <p:nvPr/>
        </p:nvSpPr>
        <p:spPr>
          <a:xfrm>
            <a:off x="5209303" y="2051323"/>
            <a:ext cx="2012941" cy="23391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010XXXXYYYY</a:t>
            </a:r>
            <a:endParaRPr lang="ko-KR" altLang="en-US" sz="10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5323206" y="3822031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저</a:t>
            </a:r>
            <a:r>
              <a:rPr lang="ko-KR" altLang="en-US" sz="800" dirty="0">
                <a:solidFill>
                  <a:schemeClr val="bg1"/>
                </a:solidFill>
              </a:rPr>
              <a:t>장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97" name="타원 96"/>
          <p:cNvSpPr>
            <a:spLocks noChangeAspect="1"/>
          </p:cNvSpPr>
          <p:nvPr/>
        </p:nvSpPr>
        <p:spPr>
          <a:xfrm>
            <a:off x="4016920" y="178122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00" name="타원 99"/>
          <p:cNvSpPr>
            <a:spLocks noChangeAspect="1"/>
          </p:cNvSpPr>
          <p:nvPr/>
        </p:nvSpPr>
        <p:spPr>
          <a:xfrm>
            <a:off x="4016896" y="134076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10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타원 112"/>
          <p:cNvSpPr>
            <a:spLocks noChangeAspect="1"/>
          </p:cNvSpPr>
          <p:nvPr/>
        </p:nvSpPr>
        <p:spPr>
          <a:xfrm>
            <a:off x="5179190" y="3750047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82" name="표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124937"/>
              </p:ext>
            </p:extLst>
          </p:nvPr>
        </p:nvGraphicFramePr>
        <p:xfrm>
          <a:off x="4173433" y="2539521"/>
          <a:ext cx="3026288" cy="9680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438"/>
                <a:gridCol w="2283850"/>
              </a:tblGrid>
              <a:tr h="255403">
                <a:tc rowSpan="3"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800" b="1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로그인설정</a:t>
                      </a:r>
                      <a:endParaRPr kumimoji="1" lang="en-US" altLang="ko-KR" sz="8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비밀번호 로그인</a:t>
                      </a:r>
                      <a:endParaRPr lang="en-US" altLang="ko-KR" sz="800" b="1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5403">
                <a:tc vMerge="1">
                  <a:txBody>
                    <a:bodyPr/>
                    <a:lstStyle/>
                    <a:p>
                      <a:pPr algn="ctr" latinLnBrk="1"/>
                      <a:endParaRPr kumimoji="1" lang="ko-KR" altLang="en-US" sz="800" b="1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패턴로그인</a:t>
                      </a:r>
                      <a:endParaRPr lang="en-US" altLang="ko-KR" sz="800" b="1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5403">
                <a:tc vMerge="1">
                  <a:txBody>
                    <a:bodyPr/>
                    <a:lstStyle/>
                    <a:p>
                      <a:pPr algn="ctr" latinLnBrk="1"/>
                      <a:endParaRPr kumimoji="1" lang="ko-KR" altLang="en-US" sz="800" b="1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 err="1" smtClean="0">
                          <a:latin typeface="+mn-ea"/>
                          <a:ea typeface="+mn-ea"/>
                        </a:rPr>
                        <a:t>패턴로그인으로</a:t>
                      </a:r>
                      <a:r>
                        <a:rPr lang="ko-KR" altLang="en-US" sz="800" dirty="0" smtClean="0">
                          <a:latin typeface="+mn-ea"/>
                          <a:ea typeface="+mn-ea"/>
                        </a:rPr>
                        <a:t> 간편하게 로그인하세요</a:t>
                      </a:r>
                      <a:r>
                        <a:rPr lang="en-US" altLang="ko-KR" sz="80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r>
                        <a:rPr lang="ko-KR" altLang="en-US" sz="800" dirty="0" smtClean="0"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800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 smtClean="0">
                          <a:latin typeface="+mn-ea"/>
                          <a:ea typeface="+mn-ea"/>
                        </a:rPr>
                        <a:t>비밀번호 </a:t>
                      </a:r>
                      <a:r>
                        <a:rPr lang="ko-KR" altLang="en-US" sz="800" dirty="0" err="1" smtClean="0">
                          <a:latin typeface="+mn-ea"/>
                          <a:ea typeface="+mn-ea"/>
                        </a:rPr>
                        <a:t>입력없이</a:t>
                      </a:r>
                      <a:r>
                        <a:rPr lang="ko-KR" altLang="en-US" sz="800" dirty="0" smtClean="0">
                          <a:latin typeface="+mn-ea"/>
                          <a:ea typeface="+mn-ea"/>
                        </a:rPr>
                        <a:t> 패턴만으로 로그인 가능합니다</a:t>
                      </a:r>
                      <a:r>
                        <a:rPr lang="en-US" altLang="ko-KR" sz="800" dirty="0" smtClean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02" name="모서리가 둥근 직사각형 101"/>
          <p:cNvSpPr/>
          <p:nvPr/>
        </p:nvSpPr>
        <p:spPr>
          <a:xfrm>
            <a:off x="6596871" y="2583359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6596871" y="2829760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6436341" y="2611934"/>
            <a:ext cx="144000" cy="144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6436341" y="2829760"/>
            <a:ext cx="144000" cy="144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5859748" y="2829760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재등록</a:t>
            </a:r>
          </a:p>
        </p:txBody>
      </p:sp>
      <p:sp>
        <p:nvSpPr>
          <p:cNvPr id="117" name="타원 116"/>
          <p:cNvSpPr/>
          <p:nvPr/>
        </p:nvSpPr>
        <p:spPr>
          <a:xfrm>
            <a:off x="5685536" y="2829760"/>
            <a:ext cx="144000" cy="144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8" name="표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529391"/>
              </p:ext>
            </p:extLst>
          </p:nvPr>
        </p:nvGraphicFramePr>
        <p:xfrm>
          <a:off x="427496" y="4235828"/>
          <a:ext cx="3567982" cy="15165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72620"/>
                <a:gridCol w="787421"/>
                <a:gridCol w="1007941"/>
              </a:tblGrid>
              <a:tr h="1382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구분</a:t>
                      </a:r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표시 아이콘 예</a:t>
                      </a:r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7206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아이디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비번 </a:t>
                      </a:r>
                      <a:r>
                        <a:rPr lang="ko-KR" altLang="en-US" sz="800" dirty="0" err="1" smtClean="0"/>
                        <a:t>사용중</a:t>
                      </a:r>
                      <a:r>
                        <a:rPr lang="en-US" altLang="ko-KR" sz="800" dirty="0" smtClean="0"/>
                        <a:t>(</a:t>
                      </a:r>
                      <a:r>
                        <a:rPr lang="ko-KR" altLang="en-US" sz="800" dirty="0" smtClean="0"/>
                        <a:t>패턴 </a:t>
                      </a:r>
                      <a:r>
                        <a:rPr lang="ko-KR" altLang="en-US" sz="800" dirty="0" err="1" smtClean="0"/>
                        <a:t>미등록시</a:t>
                      </a:r>
                      <a:r>
                        <a:rPr lang="en-US" altLang="ko-KR" sz="800" dirty="0" smtClean="0"/>
                        <a:t>)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아이디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비번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7206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패턴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7206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아이디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비번 </a:t>
                      </a:r>
                      <a:r>
                        <a:rPr lang="ko-KR" altLang="en-US" sz="800" dirty="0" err="1" smtClean="0"/>
                        <a:t>사용중</a:t>
                      </a:r>
                      <a:r>
                        <a:rPr lang="en-US" altLang="ko-KR" sz="800" dirty="0" smtClean="0"/>
                        <a:t>(</a:t>
                      </a:r>
                      <a:r>
                        <a:rPr lang="ko-KR" altLang="en-US" sz="800" dirty="0" err="1" smtClean="0"/>
                        <a:t>패턴등록시</a:t>
                      </a:r>
                      <a:r>
                        <a:rPr lang="en-US" altLang="ko-KR" sz="800" dirty="0" smtClean="0"/>
                        <a:t>)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아이디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비번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7206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패턴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7206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패턴로그인 </a:t>
                      </a:r>
                      <a:r>
                        <a:rPr lang="ko-KR" altLang="en-US" sz="800" dirty="0" err="1" smtClean="0"/>
                        <a:t>사용중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아이디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비번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7206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패턴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9" name="모서리가 둥근 직사각형 118"/>
          <p:cNvSpPr/>
          <p:nvPr/>
        </p:nvSpPr>
        <p:spPr>
          <a:xfrm>
            <a:off x="3221841" y="4460523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3221023" y="4691387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등록</a:t>
            </a:r>
          </a:p>
        </p:txBody>
      </p:sp>
      <p:sp>
        <p:nvSpPr>
          <p:cNvPr id="121" name="모서리가 둥근 직사각형 120"/>
          <p:cNvSpPr/>
          <p:nvPr/>
        </p:nvSpPr>
        <p:spPr>
          <a:xfrm>
            <a:off x="3221023" y="4904126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3221023" y="5128617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3225411" y="5344641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</a:p>
        </p:txBody>
      </p:sp>
      <p:sp>
        <p:nvSpPr>
          <p:cNvPr id="124" name="모서리가 둥근 직사각형 123"/>
          <p:cNvSpPr/>
          <p:nvPr/>
        </p:nvSpPr>
        <p:spPr>
          <a:xfrm>
            <a:off x="3221023" y="5551140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4356312" y="918558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2720752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189353" y="2060083"/>
            <a:ext cx="979671" cy="23391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전화번호</a:t>
            </a:r>
          </a:p>
        </p:txBody>
      </p:sp>
    </p:spTree>
    <p:extLst>
      <p:ext uri="{BB962C8B-B14F-4D97-AF65-F5344CB8AC3E}">
        <p14:creationId xmlns:p14="http://schemas.microsoft.com/office/powerpoint/2010/main" val="72745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HCS-Mobile-01-1117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 </a:t>
            </a:r>
            <a:r>
              <a:rPr lang="en-US" altLang="ko-KR" dirty="0" smtClean="0">
                <a:solidFill>
                  <a:prstClr val="black"/>
                </a:solidFill>
              </a:rPr>
              <a:t>&gt; </a:t>
            </a:r>
            <a:r>
              <a:rPr lang="ko-KR" altLang="en-US" dirty="0" smtClean="0">
                <a:solidFill>
                  <a:prstClr val="black"/>
                </a:solidFill>
              </a:rPr>
              <a:t>패턴로그인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로그인 화면입니다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로고 화면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안내</a:t>
            </a: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연결된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연결선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연결되지 않은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아이디</a:t>
            </a:r>
            <a:r>
              <a:rPr lang="en-US" altLang="ko-KR" sz="900" dirty="0" smtClean="0"/>
              <a:t>/</a:t>
            </a:r>
            <a:r>
              <a:rPr lang="ko-KR" altLang="en-US" sz="900" dirty="0" smtClean="0"/>
              <a:t>비밀번호 로그인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이용약관 화면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개인정보처리방침 화면표시</a:t>
            </a:r>
            <a:endParaRPr lang="en-US" altLang="ko-KR" sz="900" dirty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개인정보취급방침 화면표시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오류시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(1~5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회까지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오류시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(6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회부터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확인시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로그인 화면으로 이동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방법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최초 로그인시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수정에서 패턴 변경 가능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grpSp>
        <p:nvGrpSpPr>
          <p:cNvPr id="112" name="그룹 111"/>
          <p:cNvGrpSpPr/>
          <p:nvPr/>
        </p:nvGrpSpPr>
        <p:grpSpPr>
          <a:xfrm>
            <a:off x="3705937" y="1014172"/>
            <a:ext cx="1814488" cy="974668"/>
            <a:chOff x="7905328" y="2238308"/>
            <a:chExt cx="1814488" cy="974668"/>
          </a:xfrm>
        </p:grpSpPr>
        <p:sp>
          <p:nvSpPr>
            <p:cNvPr id="113" name="직사각형 112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rgbClr val="0000FF"/>
                </a:solidFill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7905328" y="2490933"/>
              <a:ext cx="1800200" cy="72204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115" name="TextBox 114"/>
            <p:cNvSpPr txBox="1"/>
            <p:nvPr/>
          </p:nvSpPr>
          <p:spPr bwMode="auto">
            <a:xfrm>
              <a:off x="7924776" y="22424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6" name="TextBox 115"/>
            <p:cNvSpPr txBox="1"/>
            <p:nvPr/>
          </p:nvSpPr>
          <p:spPr bwMode="auto">
            <a:xfrm>
              <a:off x="7919616" y="2557866"/>
              <a:ext cx="18002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입력하신 패턴이 등록된 패턴과</a:t>
              </a:r>
              <a:endParaRPr kumimoji="0" lang="en-US" altLang="ko-KR" sz="8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일치하지 않습니다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다시 입력해 주세요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5" name="모서리가 둥근 직사각형 124"/>
            <p:cNvSpPr/>
            <p:nvPr/>
          </p:nvSpPr>
          <p:spPr>
            <a:xfrm>
              <a:off x="8625408" y="300686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prstClr val="white"/>
                  </a:solidFill>
                </a:rPr>
                <a:t>확인</a:t>
              </a:r>
            </a:p>
          </p:txBody>
        </p:sp>
      </p:grpSp>
      <p:sp>
        <p:nvSpPr>
          <p:cNvPr id="186" name="직사각형 185"/>
          <p:cNvSpPr/>
          <p:nvPr/>
        </p:nvSpPr>
        <p:spPr>
          <a:xfrm>
            <a:off x="186755" y="718948"/>
            <a:ext cx="3240360" cy="5612850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89" name="타원 188"/>
          <p:cNvSpPr/>
          <p:nvPr/>
        </p:nvSpPr>
        <p:spPr>
          <a:xfrm>
            <a:off x="726074" y="1018347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190" name="그룹 189"/>
          <p:cNvGrpSpPr/>
          <p:nvPr/>
        </p:nvGrpSpPr>
        <p:grpSpPr>
          <a:xfrm>
            <a:off x="481089" y="3363491"/>
            <a:ext cx="2651692" cy="612000"/>
            <a:chOff x="461908" y="2393841"/>
            <a:chExt cx="2651692" cy="612000"/>
          </a:xfrm>
        </p:grpSpPr>
        <p:grpSp>
          <p:nvGrpSpPr>
            <p:cNvPr id="191" name="그룹 190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198" name="타원 197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199" name="타원 198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192" name="그룹 191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196" name="타원 195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197" name="타원 196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193" name="그룹 192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194" name="타원 193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195" name="타원 194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grpSp>
        <p:nvGrpSpPr>
          <p:cNvPr id="200" name="그룹 199"/>
          <p:cNvGrpSpPr/>
          <p:nvPr/>
        </p:nvGrpSpPr>
        <p:grpSpPr>
          <a:xfrm>
            <a:off x="481089" y="4509120"/>
            <a:ext cx="2651692" cy="612000"/>
            <a:chOff x="461908" y="2393841"/>
            <a:chExt cx="2651692" cy="612000"/>
          </a:xfrm>
        </p:grpSpPr>
        <p:grpSp>
          <p:nvGrpSpPr>
            <p:cNvPr id="201" name="그룹 200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13" name="타원 212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17" name="타원 216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02" name="그룹 201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09" name="타원 208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11" name="타원 210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03" name="그룹 202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04" name="타원 203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05" name="타원 204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sp>
        <p:nvSpPr>
          <p:cNvPr id="218" name="타원 217"/>
          <p:cNvSpPr/>
          <p:nvPr/>
        </p:nvSpPr>
        <p:spPr>
          <a:xfrm>
            <a:off x="501989" y="212213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219" name="그룹 218"/>
          <p:cNvGrpSpPr/>
          <p:nvPr/>
        </p:nvGrpSpPr>
        <p:grpSpPr>
          <a:xfrm>
            <a:off x="481089" y="2186817"/>
            <a:ext cx="2651692" cy="612000"/>
            <a:chOff x="481089" y="2393841"/>
            <a:chExt cx="2651692" cy="612000"/>
          </a:xfrm>
        </p:grpSpPr>
        <p:sp>
          <p:nvSpPr>
            <p:cNvPr id="220" name="타원 219"/>
            <p:cNvSpPr/>
            <p:nvPr/>
          </p:nvSpPr>
          <p:spPr>
            <a:xfrm>
              <a:off x="481089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1" name="타원 220"/>
            <p:cNvSpPr/>
            <p:nvPr/>
          </p:nvSpPr>
          <p:spPr>
            <a:xfrm>
              <a:off x="1500935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2" name="타원 221"/>
            <p:cNvSpPr/>
            <p:nvPr/>
          </p:nvSpPr>
          <p:spPr>
            <a:xfrm>
              <a:off x="2520781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grpSp>
          <p:nvGrpSpPr>
            <p:cNvPr id="223" name="그룹 222"/>
            <p:cNvGrpSpPr/>
            <p:nvPr/>
          </p:nvGrpSpPr>
          <p:grpSpPr>
            <a:xfrm>
              <a:off x="947412" y="2609841"/>
              <a:ext cx="1766375" cy="180000"/>
              <a:chOff x="947412" y="2609841"/>
              <a:chExt cx="1766375" cy="180000"/>
            </a:xfrm>
          </p:grpSpPr>
          <p:sp>
            <p:nvSpPr>
              <p:cNvPr id="227" name="직사각형 226"/>
              <p:cNvSpPr/>
              <p:nvPr/>
            </p:nvSpPr>
            <p:spPr>
              <a:xfrm>
                <a:off x="947412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947412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>
                <a:off x="1968935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1968935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sp>
          <p:nvSpPr>
            <p:cNvPr id="224" name="타원 223"/>
            <p:cNvSpPr/>
            <p:nvPr/>
          </p:nvSpPr>
          <p:spPr>
            <a:xfrm>
              <a:off x="553089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5" name="타원 224"/>
            <p:cNvSpPr/>
            <p:nvPr/>
          </p:nvSpPr>
          <p:spPr>
            <a:xfrm>
              <a:off x="1572935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6" name="타원 225"/>
            <p:cNvSpPr/>
            <p:nvPr/>
          </p:nvSpPr>
          <p:spPr>
            <a:xfrm>
              <a:off x="2592781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231" name="타원 230"/>
          <p:cNvSpPr/>
          <p:nvPr/>
        </p:nvSpPr>
        <p:spPr>
          <a:xfrm>
            <a:off x="501989" y="3291491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5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32" name="타원 231"/>
          <p:cNvSpPr/>
          <p:nvPr/>
        </p:nvSpPr>
        <p:spPr>
          <a:xfrm>
            <a:off x="1247838" y="226613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34" name="타원 233"/>
          <p:cNvSpPr/>
          <p:nvPr/>
        </p:nvSpPr>
        <p:spPr>
          <a:xfrm>
            <a:off x="240069" y="584404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7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35" name="타원 234"/>
          <p:cNvSpPr/>
          <p:nvPr/>
        </p:nvSpPr>
        <p:spPr>
          <a:xfrm>
            <a:off x="1021089" y="5862974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8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36" name="타원 235"/>
          <p:cNvSpPr/>
          <p:nvPr/>
        </p:nvSpPr>
        <p:spPr>
          <a:xfrm>
            <a:off x="2460523" y="5878056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9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37" name="모서리가 둥근 직사각형 236"/>
          <p:cNvSpPr/>
          <p:nvPr/>
        </p:nvSpPr>
        <p:spPr>
          <a:xfrm>
            <a:off x="1247837" y="5589232"/>
            <a:ext cx="1184883" cy="28467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아이디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/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비밀번호로 로그인</a:t>
            </a:r>
          </a:p>
        </p:txBody>
      </p:sp>
      <p:sp>
        <p:nvSpPr>
          <p:cNvPr id="238" name="타원 237"/>
          <p:cNvSpPr/>
          <p:nvPr/>
        </p:nvSpPr>
        <p:spPr>
          <a:xfrm>
            <a:off x="1247838" y="5517232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6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48" name="직사각형 247"/>
          <p:cNvSpPr/>
          <p:nvPr/>
        </p:nvSpPr>
        <p:spPr>
          <a:xfrm>
            <a:off x="3623957" y="776516"/>
            <a:ext cx="16530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잘못된 패턴 </a:t>
            </a:r>
            <a:r>
              <a:rPr lang="ko-KR" altLang="en-US" sz="800" b="1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입력시</a:t>
            </a:r>
            <a:r>
              <a:rPr lang="en-US" altLang="ko-KR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(1~5</a:t>
            </a:r>
            <a:r>
              <a:rPr lang="ko-KR" altLang="en-US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회까지</a:t>
            </a:r>
            <a:r>
              <a:rPr lang="en-US" altLang="ko-KR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8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8" name="직사각형 257"/>
          <p:cNvSpPr/>
          <p:nvPr/>
        </p:nvSpPr>
        <p:spPr>
          <a:xfrm>
            <a:off x="3648290" y="2459924"/>
            <a:ext cx="175560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회 패턴 입력 </a:t>
            </a:r>
            <a:r>
              <a:rPr lang="ko-KR" altLang="en-US" sz="800" b="1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오류시</a:t>
            </a:r>
            <a:r>
              <a:rPr lang="en-US" altLang="ko-KR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(6</a:t>
            </a:r>
            <a:r>
              <a:rPr lang="ko-KR" altLang="en-US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회째 표시</a:t>
            </a:r>
            <a:r>
              <a:rPr lang="en-US" altLang="ko-KR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8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9" name="타원 258"/>
          <p:cNvSpPr/>
          <p:nvPr/>
        </p:nvSpPr>
        <p:spPr>
          <a:xfrm>
            <a:off x="3567705" y="818098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10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60" name="타원 259"/>
          <p:cNvSpPr/>
          <p:nvPr/>
        </p:nvSpPr>
        <p:spPr>
          <a:xfrm>
            <a:off x="3567705" y="2497382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pic>
        <p:nvPicPr>
          <p:cNvPr id="26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1731" y="838087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4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87" y="816880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186755" y="1264568"/>
            <a:ext cx="324036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직사각형 264"/>
          <p:cNvSpPr/>
          <p:nvPr/>
        </p:nvSpPr>
        <p:spPr>
          <a:xfrm>
            <a:off x="880024" y="1541984"/>
            <a:ext cx="183576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등록하신 패턴을 입력해 주세요</a:t>
            </a:r>
            <a:r>
              <a:rPr lang="en-US" altLang="ko-KR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7" name="타원 266"/>
          <p:cNvSpPr/>
          <p:nvPr/>
        </p:nvSpPr>
        <p:spPr>
          <a:xfrm>
            <a:off x="803412" y="158540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68" name="직사각형 267"/>
          <p:cNvSpPr/>
          <p:nvPr/>
        </p:nvSpPr>
        <p:spPr>
          <a:xfrm>
            <a:off x="189992" y="6071509"/>
            <a:ext cx="975098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이용약</a:t>
            </a:r>
            <a:r>
              <a:rPr lang="ko-KR" altLang="en-US" sz="900" b="1" dirty="0">
                <a:solidFill>
                  <a:prstClr val="white"/>
                </a:solidFill>
              </a:rPr>
              <a:t>관</a:t>
            </a:r>
          </a:p>
        </p:txBody>
      </p:sp>
      <p:sp>
        <p:nvSpPr>
          <p:cNvPr id="269" name="직사각형 268"/>
          <p:cNvSpPr/>
          <p:nvPr/>
        </p:nvSpPr>
        <p:spPr>
          <a:xfrm>
            <a:off x="1165090" y="6071508"/>
            <a:ext cx="1176271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개인정보처리방침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270" name="직사각형 269"/>
          <p:cNvSpPr/>
          <p:nvPr/>
        </p:nvSpPr>
        <p:spPr>
          <a:xfrm>
            <a:off x="2288704" y="6071507"/>
            <a:ext cx="1138411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개인정보취급방침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grpSp>
        <p:nvGrpSpPr>
          <p:cNvPr id="271" name="그룹 270"/>
          <p:cNvGrpSpPr/>
          <p:nvPr/>
        </p:nvGrpSpPr>
        <p:grpSpPr>
          <a:xfrm>
            <a:off x="3728864" y="2683088"/>
            <a:ext cx="1814488" cy="974668"/>
            <a:chOff x="7905328" y="2238308"/>
            <a:chExt cx="1814488" cy="974668"/>
          </a:xfrm>
        </p:grpSpPr>
        <p:sp>
          <p:nvSpPr>
            <p:cNvPr id="272" name="직사각형 271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rgbClr val="0000FF"/>
                </a:solidFill>
              </a:endParaRPr>
            </a:p>
          </p:txBody>
        </p:sp>
        <p:sp>
          <p:nvSpPr>
            <p:cNvPr id="273" name="직사각형 272"/>
            <p:cNvSpPr/>
            <p:nvPr/>
          </p:nvSpPr>
          <p:spPr>
            <a:xfrm>
              <a:off x="7905328" y="2490933"/>
              <a:ext cx="1800200" cy="72204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74" name="TextBox 273"/>
            <p:cNvSpPr txBox="1"/>
            <p:nvPr/>
          </p:nvSpPr>
          <p:spPr bwMode="auto">
            <a:xfrm>
              <a:off x="7924776" y="22424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75" name="TextBox 274"/>
            <p:cNvSpPr txBox="1"/>
            <p:nvPr/>
          </p:nvSpPr>
          <p:spPr bwMode="auto">
            <a:xfrm>
              <a:off x="7919616" y="2557866"/>
              <a:ext cx="18002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패턴 입력 오류가 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회를 초과하였습니다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 </a:t>
              </a:r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보안을 위해 아이디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/</a:t>
              </a:r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비밀번호를 이용해 로그인 하세요</a:t>
              </a:r>
              <a:endParaRPr kumimoji="0"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76" name="모서리가 둥근 직사각형 275"/>
            <p:cNvSpPr/>
            <p:nvPr/>
          </p:nvSpPr>
          <p:spPr>
            <a:xfrm>
              <a:off x="8625408" y="300686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prstClr val="white"/>
                  </a:solidFill>
                </a:rPr>
                <a:t>확인</a:t>
              </a: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441164" y="754349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302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HCS-Mobile-01-1118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 </a:t>
            </a:r>
            <a:r>
              <a:rPr lang="en-US" altLang="ko-KR" dirty="0" smtClean="0">
                <a:solidFill>
                  <a:prstClr val="black"/>
                </a:solidFill>
              </a:rPr>
              <a:t>&gt; </a:t>
            </a:r>
            <a:r>
              <a:rPr lang="ko-KR" altLang="en-US" dirty="0" smtClean="0">
                <a:solidFill>
                  <a:prstClr val="black"/>
                </a:solidFill>
              </a:rPr>
              <a:t>패턴등록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가입 후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최초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로그인인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경우 패턴 등록 화면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 smtClean="0"/>
              <a:t>앱</a:t>
            </a:r>
            <a:r>
              <a:rPr lang="ko-KR" altLang="en-US" sz="900" dirty="0" smtClean="0"/>
              <a:t> 화면 로고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안내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연결된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연결선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연결되지 않은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그려진 패턴 지우기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안내 팝업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팝</a:t>
            </a:r>
            <a:r>
              <a:rPr lang="ko-KR" altLang="en-US" sz="900" dirty="0" smtClean="0"/>
              <a:t>업을 닫고 메인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팝업을 닫고 패턴등록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취소 </a:t>
            </a:r>
            <a:r>
              <a:rPr lang="ko-KR" altLang="en-US" sz="900" dirty="0" err="1" smtClean="0"/>
              <a:t>알럿</a:t>
            </a:r>
            <a:r>
              <a:rPr lang="ko-KR" altLang="en-US" sz="900" dirty="0" smtClean="0"/>
              <a:t> 메시지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 smtClean="0"/>
              <a:t>알럿을</a:t>
            </a:r>
            <a:r>
              <a:rPr lang="ko-KR" altLang="en-US" sz="900" dirty="0" smtClean="0"/>
              <a:t> 닫고 패턴 다시 등록 대기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취소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취소 후 </a:t>
            </a:r>
            <a:r>
              <a:rPr lang="ko-KR" altLang="en-US" sz="900" dirty="0" err="1" smtClean="0"/>
              <a:t>메인화면으로</a:t>
            </a:r>
            <a:r>
              <a:rPr lang="ko-KR" altLang="en-US" sz="900" dirty="0" smtClean="0"/>
              <a:t>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 smtClean="0"/>
              <a:t>메인화면으로</a:t>
            </a:r>
            <a:r>
              <a:rPr lang="ko-KR" altLang="en-US" sz="900" dirty="0" smtClean="0"/>
              <a:t> 이동 </a:t>
            </a:r>
            <a:r>
              <a:rPr lang="en-US" altLang="ko-KR" sz="900" dirty="0" smtClean="0"/>
              <a:t>(</a:t>
            </a:r>
            <a:r>
              <a:rPr lang="ko-KR" altLang="en-US" sz="900" dirty="0" smtClean="0"/>
              <a:t>등록 취소 </a:t>
            </a:r>
            <a:r>
              <a:rPr lang="ko-KR" altLang="en-US" sz="900" dirty="0" err="1" smtClean="0"/>
              <a:t>알럿</a:t>
            </a:r>
            <a:r>
              <a:rPr lang="ko-KR" altLang="en-US" sz="900" dirty="0" smtClean="0"/>
              <a:t> 표시</a:t>
            </a:r>
            <a:r>
              <a:rPr lang="en-US" altLang="ko-KR" sz="900" dirty="0" smtClean="0"/>
              <a:t>)</a:t>
            </a: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방법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최초 로그인시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수정에서 패턴 변경 가능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205" name="직사각형 204"/>
          <p:cNvSpPr/>
          <p:nvPr/>
        </p:nvSpPr>
        <p:spPr>
          <a:xfrm>
            <a:off x="186754" y="692696"/>
            <a:ext cx="3524951" cy="5612850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13" name="타원 212"/>
          <p:cNvSpPr/>
          <p:nvPr/>
        </p:nvSpPr>
        <p:spPr>
          <a:xfrm>
            <a:off x="787089" y="98536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17" name="타원 216"/>
          <p:cNvSpPr/>
          <p:nvPr/>
        </p:nvSpPr>
        <p:spPr>
          <a:xfrm>
            <a:off x="990199" y="1936679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18" name="직사각형 217"/>
          <p:cNvSpPr/>
          <p:nvPr/>
        </p:nvSpPr>
        <p:spPr>
          <a:xfrm>
            <a:off x="3816709" y="973272"/>
            <a:ext cx="1311215" cy="49584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solidFill>
              <a:srgbClr val="000000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모바일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 로그인</a:t>
            </a:r>
          </a:p>
        </p:txBody>
      </p:sp>
      <p:sp>
        <p:nvSpPr>
          <p:cNvPr id="219" name="직사각형 218"/>
          <p:cNvSpPr/>
          <p:nvPr/>
        </p:nvSpPr>
        <p:spPr>
          <a:xfrm>
            <a:off x="3815860" y="1664333"/>
            <a:ext cx="1311215" cy="49584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solidFill>
              <a:srgbClr val="000000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회원 가입 후 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APP 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최초 </a:t>
            </a:r>
            <a:r>
              <a:rPr kumimoji="0" lang="ko-KR" altLang="en-US" sz="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로그인인지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 확인</a:t>
            </a:r>
          </a:p>
        </p:txBody>
      </p:sp>
      <p:sp>
        <p:nvSpPr>
          <p:cNvPr id="220" name="직사각형 219"/>
          <p:cNvSpPr/>
          <p:nvPr/>
        </p:nvSpPr>
        <p:spPr>
          <a:xfrm>
            <a:off x="3814886" y="2419252"/>
            <a:ext cx="1311215" cy="49584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solidFill>
              <a:srgbClr val="000000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패턴로그인이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 등록되어 있는지 확인</a:t>
            </a:r>
          </a:p>
        </p:txBody>
      </p:sp>
      <p:sp>
        <p:nvSpPr>
          <p:cNvPr id="228" name="TextBox 227"/>
          <p:cNvSpPr txBox="1"/>
          <p:nvPr/>
        </p:nvSpPr>
        <p:spPr bwMode="auto">
          <a:xfrm>
            <a:off x="5454551" y="2658726"/>
            <a:ext cx="121334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패턴 등록 안내 팝업</a:t>
            </a:r>
          </a:p>
        </p:txBody>
      </p:sp>
      <p:cxnSp>
        <p:nvCxnSpPr>
          <p:cNvPr id="233" name="직선 화살표 연결선 232"/>
          <p:cNvCxnSpPr>
            <a:stCxn id="218" idx="2"/>
            <a:endCxn id="219" idx="0"/>
          </p:cNvCxnSpPr>
          <p:nvPr/>
        </p:nvCxnSpPr>
        <p:spPr bwMode="auto">
          <a:xfrm flipH="1">
            <a:off x="4471468" y="1469118"/>
            <a:ext cx="849" cy="195215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34" name="직선 화살표 연결선 233"/>
          <p:cNvCxnSpPr>
            <a:stCxn id="219" idx="2"/>
            <a:endCxn id="220" idx="0"/>
          </p:cNvCxnSpPr>
          <p:nvPr/>
        </p:nvCxnSpPr>
        <p:spPr bwMode="auto">
          <a:xfrm flipH="1">
            <a:off x="4470494" y="2160179"/>
            <a:ext cx="974" cy="259073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35" name="꺾인 연결선 234"/>
          <p:cNvCxnSpPr>
            <a:stCxn id="220" idx="3"/>
          </p:cNvCxnSpPr>
          <p:nvPr/>
        </p:nvCxnSpPr>
        <p:spPr bwMode="auto">
          <a:xfrm flipV="1">
            <a:off x="5126101" y="1859865"/>
            <a:ext cx="327794" cy="807310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36" name="꺾인 연결선 235"/>
          <p:cNvCxnSpPr>
            <a:endCxn id="205" idx="3"/>
          </p:cNvCxnSpPr>
          <p:nvPr/>
        </p:nvCxnSpPr>
        <p:spPr bwMode="auto">
          <a:xfrm rot="5400000">
            <a:off x="4818667" y="1435917"/>
            <a:ext cx="956243" cy="3170165"/>
          </a:xfrm>
          <a:prstGeom prst="bentConnector2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237" name="그룹 236"/>
          <p:cNvGrpSpPr/>
          <p:nvPr/>
        </p:nvGrpSpPr>
        <p:grpSpPr>
          <a:xfrm>
            <a:off x="635599" y="3560990"/>
            <a:ext cx="2651692" cy="612000"/>
            <a:chOff x="461908" y="2393841"/>
            <a:chExt cx="2651692" cy="612000"/>
          </a:xfrm>
        </p:grpSpPr>
        <p:grpSp>
          <p:nvGrpSpPr>
            <p:cNvPr id="238" name="그룹 237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45" name="타원 244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46" name="타원 245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39" name="그룹 238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43" name="타원 242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44" name="타원 243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40" name="그룹 239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41" name="타원 240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42" name="타원 241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grpSp>
        <p:nvGrpSpPr>
          <p:cNvPr id="247" name="그룹 246"/>
          <p:cNvGrpSpPr/>
          <p:nvPr/>
        </p:nvGrpSpPr>
        <p:grpSpPr>
          <a:xfrm>
            <a:off x="635599" y="4882823"/>
            <a:ext cx="2651692" cy="612000"/>
            <a:chOff x="461908" y="2393841"/>
            <a:chExt cx="2651692" cy="612000"/>
          </a:xfrm>
        </p:grpSpPr>
        <p:grpSp>
          <p:nvGrpSpPr>
            <p:cNvPr id="248" name="그룹 247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55" name="타원 254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56" name="타원 255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49" name="그룹 248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53" name="타원 252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54" name="타원 253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50" name="그룹 249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51" name="타원 250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52" name="타원 251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sp>
        <p:nvSpPr>
          <p:cNvPr id="257" name="직사각형 256"/>
          <p:cNvSpPr/>
          <p:nvPr/>
        </p:nvSpPr>
        <p:spPr>
          <a:xfrm>
            <a:off x="1042126" y="1902024"/>
            <a:ext cx="183576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원하시는 패턴을 등록해 주세요</a:t>
            </a:r>
            <a:r>
              <a:rPr lang="en-US" altLang="ko-KR" sz="9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900" b="1" dirty="0">
              <a:solidFill>
                <a:srgbClr val="000000">
                  <a:lumMod val="95000"/>
                  <a:lumOff val="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8" name="타원 257"/>
          <p:cNvSpPr/>
          <p:nvPr/>
        </p:nvSpPr>
        <p:spPr>
          <a:xfrm>
            <a:off x="656499" y="2319629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61" name="타원 260"/>
          <p:cNvSpPr/>
          <p:nvPr/>
        </p:nvSpPr>
        <p:spPr>
          <a:xfrm>
            <a:off x="848560" y="5707685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6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62" name="타원 261"/>
          <p:cNvSpPr/>
          <p:nvPr/>
        </p:nvSpPr>
        <p:spPr>
          <a:xfrm>
            <a:off x="2060970" y="5719287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7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263" name="그룹 262"/>
          <p:cNvGrpSpPr/>
          <p:nvPr/>
        </p:nvGrpSpPr>
        <p:grpSpPr>
          <a:xfrm>
            <a:off x="635599" y="2384316"/>
            <a:ext cx="2651692" cy="612000"/>
            <a:chOff x="481089" y="2393841"/>
            <a:chExt cx="2651692" cy="612000"/>
          </a:xfrm>
        </p:grpSpPr>
        <p:sp>
          <p:nvSpPr>
            <p:cNvPr id="264" name="타원 263"/>
            <p:cNvSpPr/>
            <p:nvPr/>
          </p:nvSpPr>
          <p:spPr>
            <a:xfrm>
              <a:off x="481089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65" name="타원 264"/>
            <p:cNvSpPr/>
            <p:nvPr/>
          </p:nvSpPr>
          <p:spPr>
            <a:xfrm>
              <a:off x="1500935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66" name="타원 265"/>
            <p:cNvSpPr/>
            <p:nvPr/>
          </p:nvSpPr>
          <p:spPr>
            <a:xfrm>
              <a:off x="2520781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grpSp>
          <p:nvGrpSpPr>
            <p:cNvPr id="267" name="그룹 266"/>
            <p:cNvGrpSpPr/>
            <p:nvPr/>
          </p:nvGrpSpPr>
          <p:grpSpPr>
            <a:xfrm>
              <a:off x="947412" y="2609841"/>
              <a:ext cx="1766375" cy="180000"/>
              <a:chOff x="947412" y="2609841"/>
              <a:chExt cx="1766375" cy="180000"/>
            </a:xfrm>
          </p:grpSpPr>
          <p:sp>
            <p:nvSpPr>
              <p:cNvPr id="271" name="직사각형 270"/>
              <p:cNvSpPr/>
              <p:nvPr/>
            </p:nvSpPr>
            <p:spPr>
              <a:xfrm>
                <a:off x="947412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>
                <a:off x="947412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>
                <a:off x="1968935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>
                <a:off x="1968935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sp>
          <p:nvSpPr>
            <p:cNvPr id="268" name="타원 267"/>
            <p:cNvSpPr/>
            <p:nvPr/>
          </p:nvSpPr>
          <p:spPr>
            <a:xfrm>
              <a:off x="553089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69" name="타원 268"/>
            <p:cNvSpPr/>
            <p:nvPr/>
          </p:nvSpPr>
          <p:spPr>
            <a:xfrm>
              <a:off x="1572935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70" name="타원 269"/>
            <p:cNvSpPr/>
            <p:nvPr/>
          </p:nvSpPr>
          <p:spPr>
            <a:xfrm>
              <a:off x="2592781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275" name="타원 274"/>
          <p:cNvSpPr/>
          <p:nvPr/>
        </p:nvSpPr>
        <p:spPr>
          <a:xfrm>
            <a:off x="656499" y="348899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5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78" name="TextBox 277"/>
          <p:cNvSpPr txBox="1"/>
          <p:nvPr/>
        </p:nvSpPr>
        <p:spPr bwMode="auto">
          <a:xfrm>
            <a:off x="3815860" y="723521"/>
            <a:ext cx="121334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패턴등록 가이드</a:t>
            </a:r>
          </a:p>
        </p:txBody>
      </p:sp>
      <p:sp>
        <p:nvSpPr>
          <p:cNvPr id="279" name="타원 278"/>
          <p:cNvSpPr/>
          <p:nvPr/>
        </p:nvSpPr>
        <p:spPr>
          <a:xfrm>
            <a:off x="1402348" y="2463629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pic>
        <p:nvPicPr>
          <p:cNvPr id="30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47802" y="833885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2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46" y="846237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/>
          <p:cNvCxnSpPr/>
          <p:nvPr/>
        </p:nvCxnSpPr>
        <p:spPr>
          <a:xfrm>
            <a:off x="186754" y="1294067"/>
            <a:ext cx="3524952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모서리가 둥근 직사각형 302"/>
          <p:cNvSpPr/>
          <p:nvPr/>
        </p:nvSpPr>
        <p:spPr>
          <a:xfrm>
            <a:off x="2238870" y="5745679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확</a:t>
            </a:r>
            <a:r>
              <a:rPr lang="ko-KR" altLang="en-US" sz="800" dirty="0">
                <a:solidFill>
                  <a:schemeClr val="bg1"/>
                </a:solidFill>
              </a:rPr>
              <a:t>인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304" name="모서리가 둥근 직사각형 303"/>
          <p:cNvSpPr/>
          <p:nvPr/>
        </p:nvSpPr>
        <p:spPr>
          <a:xfrm>
            <a:off x="1002094" y="5761831"/>
            <a:ext cx="772975" cy="313480"/>
          </a:xfrm>
          <a:prstGeom prst="roundRect">
            <a:avLst>
              <a:gd name="adj" fmla="val 4924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취소</a:t>
            </a:r>
          </a:p>
        </p:txBody>
      </p:sp>
      <p:grpSp>
        <p:nvGrpSpPr>
          <p:cNvPr id="305" name="그룹 304"/>
          <p:cNvGrpSpPr/>
          <p:nvPr/>
        </p:nvGrpSpPr>
        <p:grpSpPr>
          <a:xfrm>
            <a:off x="4012871" y="4439849"/>
            <a:ext cx="1814488" cy="1077383"/>
            <a:chOff x="7905328" y="2238308"/>
            <a:chExt cx="1814488" cy="1077383"/>
          </a:xfrm>
        </p:grpSpPr>
        <p:sp>
          <p:nvSpPr>
            <p:cNvPr id="306" name="직사각형 305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rgbClr val="0000FF"/>
                </a:solidFill>
              </a:endParaRPr>
            </a:p>
          </p:txBody>
        </p:sp>
        <p:sp>
          <p:nvSpPr>
            <p:cNvPr id="307" name="직사각형 306"/>
            <p:cNvSpPr/>
            <p:nvPr/>
          </p:nvSpPr>
          <p:spPr>
            <a:xfrm>
              <a:off x="7905328" y="2490933"/>
              <a:ext cx="1800200" cy="82475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308" name="TextBox 307"/>
            <p:cNvSpPr txBox="1"/>
            <p:nvPr/>
          </p:nvSpPr>
          <p:spPr bwMode="auto">
            <a:xfrm>
              <a:off x="7924776" y="22424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09" name="TextBox 308"/>
            <p:cNvSpPr txBox="1"/>
            <p:nvPr/>
          </p:nvSpPr>
          <p:spPr bwMode="auto">
            <a:xfrm>
              <a:off x="7919616" y="2557866"/>
              <a:ext cx="18002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패턴 등록을 취소하시겠습니까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?</a:t>
              </a: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패턴 등록은 나중에 회원정보수정</a:t>
              </a:r>
              <a:endParaRPr kumimoji="0" lang="en-US" altLang="ko-KR" sz="8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메뉴에서도 등록이 가능합니다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0" name="모서리가 둥근 직사각형 309"/>
            <p:cNvSpPr/>
            <p:nvPr/>
          </p:nvSpPr>
          <p:spPr>
            <a:xfrm>
              <a:off x="8939655" y="3070985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prstClr val="white"/>
                  </a:solidFill>
                </a:rPr>
                <a:t>확인</a:t>
              </a:r>
            </a:p>
          </p:txBody>
        </p:sp>
      </p:grpSp>
      <p:sp>
        <p:nvSpPr>
          <p:cNvPr id="311" name="모서리가 둥근 직사각형 310"/>
          <p:cNvSpPr/>
          <p:nvPr/>
        </p:nvSpPr>
        <p:spPr>
          <a:xfrm>
            <a:off x="4354060" y="5266723"/>
            <a:ext cx="421467" cy="140935"/>
          </a:xfrm>
          <a:prstGeom prst="roundRect">
            <a:avLst>
              <a:gd name="adj" fmla="val 4924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</a:t>
            </a:r>
            <a:r>
              <a:rPr lang="ko-KR" altLang="en-US" sz="800" dirty="0">
                <a:solidFill>
                  <a:schemeClr val="bg1"/>
                </a:solidFill>
              </a:rPr>
              <a:t>소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92" name="타원 291"/>
          <p:cNvSpPr/>
          <p:nvPr/>
        </p:nvSpPr>
        <p:spPr>
          <a:xfrm>
            <a:off x="3944888" y="4581144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90" name="타원 289"/>
          <p:cNvSpPr/>
          <p:nvPr/>
        </p:nvSpPr>
        <p:spPr>
          <a:xfrm>
            <a:off x="4232936" y="5123337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12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91" name="타원 290"/>
          <p:cNvSpPr/>
          <p:nvPr/>
        </p:nvSpPr>
        <p:spPr>
          <a:xfrm>
            <a:off x="4920115" y="5136035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13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312" name="그룹 311"/>
          <p:cNvGrpSpPr/>
          <p:nvPr/>
        </p:nvGrpSpPr>
        <p:grpSpPr>
          <a:xfrm>
            <a:off x="5468665" y="1015526"/>
            <a:ext cx="1814488" cy="1539049"/>
            <a:chOff x="7905328" y="2238308"/>
            <a:chExt cx="1814488" cy="1539049"/>
          </a:xfrm>
        </p:grpSpPr>
        <p:sp>
          <p:nvSpPr>
            <p:cNvPr id="313" name="직사각형 312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rgbClr val="0000FF"/>
                </a:solidFill>
              </a:endParaRPr>
            </a:p>
          </p:txBody>
        </p:sp>
        <p:sp>
          <p:nvSpPr>
            <p:cNvPr id="314" name="직사각형 313"/>
            <p:cNvSpPr/>
            <p:nvPr/>
          </p:nvSpPr>
          <p:spPr>
            <a:xfrm>
              <a:off x="7905328" y="2490933"/>
              <a:ext cx="1800200" cy="128642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315" name="TextBox 314"/>
            <p:cNvSpPr txBox="1"/>
            <p:nvPr/>
          </p:nvSpPr>
          <p:spPr bwMode="auto">
            <a:xfrm>
              <a:off x="7924775" y="2242483"/>
              <a:ext cx="1103209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패턴 등록 안내</a:t>
              </a:r>
              <a:endParaRPr kumimoji="0"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6" name="TextBox 315"/>
            <p:cNvSpPr txBox="1"/>
            <p:nvPr/>
          </p:nvSpPr>
          <p:spPr bwMode="auto">
            <a:xfrm>
              <a:off x="7919616" y="2557866"/>
              <a:ext cx="1800200" cy="954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패턴 </a:t>
              </a:r>
              <a:r>
                <a:rPr kumimoji="0" lang="ko-KR" altLang="en-US" sz="800" dirty="0" err="1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로그인으로</a:t>
              </a:r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 간편하게 로그인 하세요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 </a:t>
              </a:r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아이디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/</a:t>
              </a:r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비밀번호 </a:t>
              </a:r>
              <a:r>
                <a:rPr kumimoji="0" lang="ko-KR" altLang="en-US" sz="800" dirty="0" err="1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입력없이</a:t>
              </a:r>
              <a:endParaRPr kumimoji="0" lang="en-US" altLang="ko-KR" sz="8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패턴만으로 로그인 가능합니다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패턴 등록은 회원정보수정 메뉴에서도 등록 및 변경이 가능합니다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확인을 선택하시면 패턴 등록을</a:t>
              </a:r>
              <a:endParaRPr kumimoji="0" lang="en-US" altLang="ko-KR" sz="8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등록하실 수 있습니다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7" name="모서리가 둥근 직사각형 316"/>
            <p:cNvSpPr/>
            <p:nvPr/>
          </p:nvSpPr>
          <p:spPr>
            <a:xfrm>
              <a:off x="9045099" y="3572796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prstClr val="white"/>
                  </a:solidFill>
                </a:rPr>
                <a:t>확인</a:t>
              </a:r>
            </a:p>
          </p:txBody>
        </p:sp>
      </p:grpSp>
      <p:sp>
        <p:nvSpPr>
          <p:cNvPr id="318" name="모서리가 둥근 직사각형 317"/>
          <p:cNvSpPr/>
          <p:nvPr/>
        </p:nvSpPr>
        <p:spPr>
          <a:xfrm>
            <a:off x="5843455" y="2350014"/>
            <a:ext cx="421467" cy="140935"/>
          </a:xfrm>
          <a:prstGeom prst="roundRect">
            <a:avLst>
              <a:gd name="adj" fmla="val 4924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</a:t>
            </a:r>
            <a:r>
              <a:rPr lang="ko-KR" altLang="en-US" sz="800" dirty="0">
                <a:solidFill>
                  <a:schemeClr val="bg1"/>
                </a:solidFill>
              </a:rPr>
              <a:t>소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27" name="타원 226"/>
          <p:cNvSpPr/>
          <p:nvPr/>
        </p:nvSpPr>
        <p:spPr>
          <a:xfrm>
            <a:off x="5343320" y="971315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8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76" name="타원 275"/>
          <p:cNvSpPr/>
          <p:nvPr/>
        </p:nvSpPr>
        <p:spPr>
          <a:xfrm>
            <a:off x="5684590" y="2239043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9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77" name="타원 276"/>
          <p:cNvSpPr/>
          <p:nvPr/>
        </p:nvSpPr>
        <p:spPr>
          <a:xfrm>
            <a:off x="6647934" y="2251741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10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87732" y="1296984"/>
            <a:ext cx="3523974" cy="40881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9" name="왼쪽 화살표 88"/>
          <p:cNvSpPr/>
          <p:nvPr/>
        </p:nvSpPr>
        <p:spPr>
          <a:xfrm>
            <a:off x="251345" y="1369725"/>
            <a:ext cx="360041" cy="266269"/>
          </a:xfrm>
          <a:prstGeom prst="lef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1280592" y="1312193"/>
            <a:ext cx="1467148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패턴등록</a:t>
            </a:r>
          </a:p>
        </p:txBody>
      </p:sp>
      <p:sp>
        <p:nvSpPr>
          <p:cNvPr id="91" name="타원 90"/>
          <p:cNvSpPr/>
          <p:nvPr/>
        </p:nvSpPr>
        <p:spPr>
          <a:xfrm>
            <a:off x="200472" y="1340768"/>
            <a:ext cx="180019" cy="169608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14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03910" y="777611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285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HCS-Mobile-01-1119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 </a:t>
            </a:r>
            <a:r>
              <a:rPr lang="en-US" altLang="ko-KR" dirty="0" smtClean="0">
                <a:solidFill>
                  <a:prstClr val="black"/>
                </a:solidFill>
              </a:rPr>
              <a:t>&gt; </a:t>
            </a:r>
            <a:r>
              <a:rPr lang="ko-KR" altLang="en-US" dirty="0" smtClean="0">
                <a:solidFill>
                  <a:prstClr val="black"/>
                </a:solidFill>
              </a:rPr>
              <a:t>패턴등록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가입 후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최초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로그인인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경우 패턴 등록 화면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 smtClean="0"/>
              <a:t>앱화면</a:t>
            </a:r>
            <a:r>
              <a:rPr lang="ko-KR" altLang="en-US" sz="900" dirty="0" smtClean="0"/>
              <a:t> 로고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안내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연결된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연결선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연결되지 않은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그려진 패턴 지우기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완료 </a:t>
            </a:r>
            <a:r>
              <a:rPr lang="en-US" altLang="ko-KR" sz="900" dirty="0" smtClean="0"/>
              <a:t>(</a:t>
            </a:r>
            <a:r>
              <a:rPr lang="ko-KR" altLang="en-US" sz="900" dirty="0" err="1" smtClean="0"/>
              <a:t>메인화면으로</a:t>
            </a:r>
            <a:r>
              <a:rPr lang="ko-KR" altLang="en-US" sz="900" dirty="0" smtClean="0"/>
              <a:t> 이동</a:t>
            </a:r>
            <a:r>
              <a:rPr lang="en-US" altLang="ko-KR" sz="900" dirty="0" smtClean="0"/>
              <a:t>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안내 팝업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화면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(1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 패턴 입력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이동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방법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최초 로그인시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수정에서 패턴 변경 가능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248" name="타원 247"/>
          <p:cNvSpPr/>
          <p:nvPr/>
        </p:nvSpPr>
        <p:spPr>
          <a:xfrm>
            <a:off x="4736992" y="2173799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8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50" name="직사각형 249"/>
          <p:cNvSpPr/>
          <p:nvPr/>
        </p:nvSpPr>
        <p:spPr>
          <a:xfrm>
            <a:off x="203913" y="718948"/>
            <a:ext cx="3524951" cy="5612850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51" name="타원 250"/>
          <p:cNvSpPr/>
          <p:nvPr/>
        </p:nvSpPr>
        <p:spPr>
          <a:xfrm>
            <a:off x="787089" y="98536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52" name="타원 251"/>
          <p:cNvSpPr/>
          <p:nvPr/>
        </p:nvSpPr>
        <p:spPr>
          <a:xfrm>
            <a:off x="990199" y="1948914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253" name="그룹 252"/>
          <p:cNvGrpSpPr/>
          <p:nvPr/>
        </p:nvGrpSpPr>
        <p:grpSpPr>
          <a:xfrm>
            <a:off x="635599" y="3560990"/>
            <a:ext cx="2651692" cy="612000"/>
            <a:chOff x="461908" y="2393841"/>
            <a:chExt cx="2651692" cy="612000"/>
          </a:xfrm>
        </p:grpSpPr>
        <p:grpSp>
          <p:nvGrpSpPr>
            <p:cNvPr id="254" name="그룹 253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61" name="타원 260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62" name="타원 261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55" name="그룹 254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59" name="타원 258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60" name="타원 259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56" name="그룹 255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57" name="타원 256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58" name="타원 257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grpSp>
        <p:nvGrpSpPr>
          <p:cNvPr id="263" name="그룹 262"/>
          <p:cNvGrpSpPr/>
          <p:nvPr/>
        </p:nvGrpSpPr>
        <p:grpSpPr>
          <a:xfrm>
            <a:off x="635599" y="4882823"/>
            <a:ext cx="2651692" cy="612000"/>
            <a:chOff x="461908" y="2393841"/>
            <a:chExt cx="2651692" cy="612000"/>
          </a:xfrm>
        </p:grpSpPr>
        <p:grpSp>
          <p:nvGrpSpPr>
            <p:cNvPr id="264" name="그룹 263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71" name="타원 270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2" name="타원 271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65" name="그룹 264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69" name="타원 268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0" name="타원 269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66" name="그룹 265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67" name="타원 266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68" name="타원 267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sp>
        <p:nvSpPr>
          <p:cNvPr id="274" name="타원 273"/>
          <p:cNvSpPr/>
          <p:nvPr/>
        </p:nvSpPr>
        <p:spPr>
          <a:xfrm>
            <a:off x="656499" y="2319629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75" name="타원 274"/>
          <p:cNvSpPr/>
          <p:nvPr/>
        </p:nvSpPr>
        <p:spPr>
          <a:xfrm>
            <a:off x="848560" y="5707685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6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76" name="타원 275"/>
          <p:cNvSpPr/>
          <p:nvPr/>
        </p:nvSpPr>
        <p:spPr>
          <a:xfrm>
            <a:off x="2060970" y="5719287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7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277" name="그룹 276"/>
          <p:cNvGrpSpPr/>
          <p:nvPr/>
        </p:nvGrpSpPr>
        <p:grpSpPr>
          <a:xfrm>
            <a:off x="635599" y="2384316"/>
            <a:ext cx="2651692" cy="612000"/>
            <a:chOff x="481089" y="2393841"/>
            <a:chExt cx="2651692" cy="612000"/>
          </a:xfrm>
        </p:grpSpPr>
        <p:sp>
          <p:nvSpPr>
            <p:cNvPr id="278" name="타원 277"/>
            <p:cNvSpPr/>
            <p:nvPr/>
          </p:nvSpPr>
          <p:spPr>
            <a:xfrm>
              <a:off x="481089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79" name="타원 278"/>
            <p:cNvSpPr/>
            <p:nvPr/>
          </p:nvSpPr>
          <p:spPr>
            <a:xfrm>
              <a:off x="1500935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80" name="타원 279"/>
            <p:cNvSpPr/>
            <p:nvPr/>
          </p:nvSpPr>
          <p:spPr>
            <a:xfrm>
              <a:off x="2520781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grpSp>
          <p:nvGrpSpPr>
            <p:cNvPr id="281" name="그룹 280"/>
            <p:cNvGrpSpPr/>
            <p:nvPr/>
          </p:nvGrpSpPr>
          <p:grpSpPr>
            <a:xfrm>
              <a:off x="947412" y="2609841"/>
              <a:ext cx="1766375" cy="180000"/>
              <a:chOff x="947412" y="2609841"/>
              <a:chExt cx="1766375" cy="180000"/>
            </a:xfrm>
          </p:grpSpPr>
          <p:sp>
            <p:nvSpPr>
              <p:cNvPr id="285" name="직사각형 284"/>
              <p:cNvSpPr/>
              <p:nvPr/>
            </p:nvSpPr>
            <p:spPr>
              <a:xfrm>
                <a:off x="947412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947412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1968935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1968935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sp>
          <p:nvSpPr>
            <p:cNvPr id="282" name="타원 281"/>
            <p:cNvSpPr/>
            <p:nvPr/>
          </p:nvSpPr>
          <p:spPr>
            <a:xfrm>
              <a:off x="553089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83" name="타원 282"/>
            <p:cNvSpPr/>
            <p:nvPr/>
          </p:nvSpPr>
          <p:spPr>
            <a:xfrm>
              <a:off x="1572935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84" name="타원 283"/>
            <p:cNvSpPr/>
            <p:nvPr/>
          </p:nvSpPr>
          <p:spPr>
            <a:xfrm>
              <a:off x="2592781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289" name="타원 288"/>
          <p:cNvSpPr/>
          <p:nvPr/>
        </p:nvSpPr>
        <p:spPr>
          <a:xfrm>
            <a:off x="656499" y="348899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5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90" name="타원 289"/>
          <p:cNvSpPr/>
          <p:nvPr/>
        </p:nvSpPr>
        <p:spPr>
          <a:xfrm>
            <a:off x="1402348" y="2463629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pic>
        <p:nvPicPr>
          <p:cNvPr id="29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47802" y="833885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3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46" y="846237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4" name="직선 연결선 293"/>
          <p:cNvCxnSpPr/>
          <p:nvPr/>
        </p:nvCxnSpPr>
        <p:spPr>
          <a:xfrm>
            <a:off x="186754" y="1294067"/>
            <a:ext cx="3524952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모서리가 둥근 직사각형 294"/>
          <p:cNvSpPr/>
          <p:nvPr/>
        </p:nvSpPr>
        <p:spPr>
          <a:xfrm>
            <a:off x="2238870" y="5745679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등</a:t>
            </a:r>
            <a:r>
              <a:rPr lang="ko-KR" altLang="en-US" sz="800" dirty="0">
                <a:solidFill>
                  <a:schemeClr val="bg1"/>
                </a:solidFill>
              </a:rPr>
              <a:t>록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96" name="모서리가 둥근 직사각형 295"/>
          <p:cNvSpPr/>
          <p:nvPr/>
        </p:nvSpPr>
        <p:spPr>
          <a:xfrm>
            <a:off x="1002094" y="5761831"/>
            <a:ext cx="772975" cy="313480"/>
          </a:xfrm>
          <a:prstGeom prst="roundRect">
            <a:avLst>
              <a:gd name="adj" fmla="val 4924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취소</a:t>
            </a:r>
          </a:p>
        </p:txBody>
      </p:sp>
      <p:grpSp>
        <p:nvGrpSpPr>
          <p:cNvPr id="297" name="그룹 296"/>
          <p:cNvGrpSpPr/>
          <p:nvPr/>
        </p:nvGrpSpPr>
        <p:grpSpPr>
          <a:xfrm>
            <a:off x="4907207" y="2241624"/>
            <a:ext cx="1814488" cy="1077383"/>
            <a:chOff x="7905328" y="2238308"/>
            <a:chExt cx="1814488" cy="1077383"/>
          </a:xfrm>
        </p:grpSpPr>
        <p:sp>
          <p:nvSpPr>
            <p:cNvPr id="298" name="직사각형 297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rgbClr val="0000FF"/>
                </a:solidFill>
              </a:endParaRPr>
            </a:p>
          </p:txBody>
        </p:sp>
        <p:sp>
          <p:nvSpPr>
            <p:cNvPr id="299" name="직사각형 298"/>
            <p:cNvSpPr/>
            <p:nvPr/>
          </p:nvSpPr>
          <p:spPr>
            <a:xfrm>
              <a:off x="7905328" y="2490933"/>
              <a:ext cx="1800200" cy="82475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300" name="TextBox 299"/>
            <p:cNvSpPr txBox="1"/>
            <p:nvPr/>
          </p:nvSpPr>
          <p:spPr bwMode="auto">
            <a:xfrm>
              <a:off x="7924776" y="22424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01" name="TextBox 300"/>
            <p:cNvSpPr txBox="1"/>
            <p:nvPr/>
          </p:nvSpPr>
          <p:spPr bwMode="auto">
            <a:xfrm>
              <a:off x="7919616" y="2557866"/>
              <a:ext cx="18002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패턴 등록이 완료되었습니다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en-US" altLang="ko-KR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다음 </a:t>
              </a:r>
              <a:r>
                <a:rPr kumimoji="0" lang="ko-KR" altLang="en-US" sz="800" dirty="0" err="1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로그인부터</a:t>
              </a:r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 패턴으로 로그인</a:t>
              </a:r>
              <a:endParaRPr kumimoji="0" lang="en-US" altLang="ko-KR" sz="8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하실 수 있습니다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  <p:sp>
          <p:nvSpPr>
            <p:cNvPr id="302" name="모서리가 둥근 직사각형 301"/>
            <p:cNvSpPr/>
            <p:nvPr/>
          </p:nvSpPr>
          <p:spPr>
            <a:xfrm>
              <a:off x="8599193" y="3070985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prstClr val="white"/>
                  </a:solidFill>
                </a:rPr>
                <a:t>확인</a:t>
              </a:r>
            </a:p>
          </p:txBody>
        </p:sp>
      </p:grpSp>
      <p:sp>
        <p:nvSpPr>
          <p:cNvPr id="66" name="직사각형 65"/>
          <p:cNvSpPr/>
          <p:nvPr/>
        </p:nvSpPr>
        <p:spPr>
          <a:xfrm>
            <a:off x="1064568" y="1902024"/>
            <a:ext cx="210666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확인을 위해 다시 한번 입력해주세요</a:t>
            </a:r>
            <a:r>
              <a:rPr lang="en-US" altLang="ko-KR" sz="9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900" b="1" dirty="0">
              <a:solidFill>
                <a:srgbClr val="000000">
                  <a:lumMod val="95000"/>
                  <a:lumOff val="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97257" y="1296984"/>
            <a:ext cx="3523974" cy="40881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8" name="왼쪽 화살표 67"/>
          <p:cNvSpPr/>
          <p:nvPr/>
        </p:nvSpPr>
        <p:spPr>
          <a:xfrm>
            <a:off x="251345" y="1369725"/>
            <a:ext cx="360041" cy="266269"/>
          </a:xfrm>
          <a:prstGeom prst="lef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1280592" y="1312193"/>
            <a:ext cx="1467148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패턴등록</a:t>
            </a:r>
          </a:p>
        </p:txBody>
      </p:sp>
      <p:sp>
        <p:nvSpPr>
          <p:cNvPr id="70" name="타원 69"/>
          <p:cNvSpPr/>
          <p:nvPr/>
        </p:nvSpPr>
        <p:spPr>
          <a:xfrm>
            <a:off x="186755" y="1365782"/>
            <a:ext cx="172592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kern="0" dirty="0">
                <a:solidFill>
                  <a:srgbClr val="FFFFFF"/>
                </a:solidFill>
                <a:latin typeface="굴림"/>
                <a:ea typeface="굴림"/>
              </a:rPr>
              <a:t>9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32068" y="788247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244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직사각형 352"/>
          <p:cNvSpPr/>
          <p:nvPr/>
        </p:nvSpPr>
        <p:spPr>
          <a:xfrm>
            <a:off x="203913" y="718948"/>
            <a:ext cx="3524951" cy="5612850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HCS-Mobile-01-1120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291138" y="321734"/>
            <a:ext cx="302106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smtClean="0">
                <a:solidFill>
                  <a:prstClr val="black"/>
                </a:solidFill>
              </a:rPr>
              <a:t>패턴 등록 화면입니다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2165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 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 </a:t>
            </a:r>
            <a:r>
              <a:rPr lang="en-US" altLang="ko-KR" dirty="0" smtClean="0">
                <a:solidFill>
                  <a:prstClr val="black"/>
                </a:solidFill>
              </a:rPr>
              <a:t>&gt; </a:t>
            </a:r>
            <a:r>
              <a:rPr lang="ko-KR" altLang="en-US" dirty="0" smtClean="0">
                <a:solidFill>
                  <a:prstClr val="black"/>
                </a:solidFill>
              </a:rPr>
              <a:t>패턴 등록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팝업 타이들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안내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연결된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연결선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연결되지 않은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그려진 패턴 지우기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확인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안내 팝업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팝업을 닫고 메인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팝업을 닫고 패턴 등록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취소 </a:t>
            </a:r>
            <a:r>
              <a:rPr lang="ko-KR" altLang="en-US" sz="900" dirty="0" err="1" smtClean="0"/>
              <a:t>알럿</a:t>
            </a:r>
            <a:r>
              <a:rPr lang="ko-KR" altLang="en-US" sz="900" dirty="0" smtClean="0"/>
              <a:t> 메시지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 smtClean="0"/>
              <a:t>알럿을</a:t>
            </a:r>
            <a:r>
              <a:rPr lang="ko-KR" altLang="en-US" sz="900" dirty="0" smtClean="0"/>
              <a:t> 닫고 패턴 다시 등록 대기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취소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취소 후 메인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취소</a:t>
            </a:r>
            <a:r>
              <a:rPr lang="en-US" altLang="ko-KR" sz="900" dirty="0"/>
              <a:t> </a:t>
            </a:r>
            <a:r>
              <a:rPr lang="ko-KR" altLang="en-US" sz="900" dirty="0" smtClean="0"/>
              <a:t>버튼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취소 후 </a:t>
            </a:r>
            <a:r>
              <a:rPr lang="ko-KR" altLang="en-US" sz="900" dirty="0" err="1" smtClean="0"/>
              <a:t>메인화면으로</a:t>
            </a:r>
            <a:r>
              <a:rPr lang="ko-KR" altLang="en-US" sz="900" dirty="0" smtClean="0"/>
              <a:t>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사용 중지 버튼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사용 중지 확인 </a:t>
            </a:r>
            <a:r>
              <a:rPr lang="ko-KR" altLang="en-US" sz="900" dirty="0" err="1" smtClean="0"/>
              <a:t>알럿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사용 중지 안내 </a:t>
            </a:r>
            <a:r>
              <a:rPr lang="ko-KR" altLang="en-US" sz="900" dirty="0" err="1" smtClean="0"/>
              <a:t>알럿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취소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회원 정보수정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방법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최초 로그인시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수정에서 패턴 변경 가능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32089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4119632" y="3664181"/>
            <a:ext cx="1697479" cy="1060963"/>
            <a:chOff x="4481963" y="2610453"/>
            <a:chExt cx="2395404" cy="1335630"/>
          </a:xfrm>
        </p:grpSpPr>
        <p:grpSp>
          <p:nvGrpSpPr>
            <p:cNvPr id="67" name="그룹 66"/>
            <p:cNvGrpSpPr/>
            <p:nvPr/>
          </p:nvGrpSpPr>
          <p:grpSpPr>
            <a:xfrm>
              <a:off x="4481963" y="2610453"/>
              <a:ext cx="2395404" cy="1335630"/>
              <a:chOff x="4480630" y="2704635"/>
              <a:chExt cx="2395404" cy="1335630"/>
            </a:xfrm>
          </p:grpSpPr>
          <p:grpSp>
            <p:nvGrpSpPr>
              <p:cNvPr id="70" name="그룹 69"/>
              <p:cNvGrpSpPr/>
              <p:nvPr/>
            </p:nvGrpSpPr>
            <p:grpSpPr>
              <a:xfrm>
                <a:off x="4480630" y="2704635"/>
                <a:ext cx="2395404" cy="1335630"/>
                <a:chOff x="2717767" y="2577548"/>
                <a:chExt cx="2395404" cy="1335630"/>
              </a:xfrm>
            </p:grpSpPr>
            <p:sp>
              <p:nvSpPr>
                <p:cNvPr id="72" name="TextBox 71"/>
                <p:cNvSpPr txBox="1"/>
                <p:nvPr/>
              </p:nvSpPr>
              <p:spPr bwMode="auto">
                <a:xfrm>
                  <a:off x="3771399" y="2752009"/>
                  <a:ext cx="734496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0" lang="ko-KR" altLang="en-US" sz="800" dirty="0" smtClean="0">
                      <a:latin typeface="맑은 고딕" pitchFamily="50" charset="-127"/>
                      <a:ea typeface="맑은 고딕" pitchFamily="50" charset="-127"/>
                    </a:rPr>
                    <a:t>로그인 필요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73" name="직사각형 72"/>
                <p:cNvSpPr/>
                <p:nvPr/>
              </p:nvSpPr>
              <p:spPr>
                <a:xfrm>
                  <a:off x="2717767" y="2577548"/>
                  <a:ext cx="2395383" cy="1224136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2717767" y="2947551"/>
                  <a:ext cx="2395404" cy="96562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 bwMode="auto">
                <a:xfrm>
                  <a:off x="2724509" y="2585036"/>
                  <a:ext cx="682767" cy="3099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0" lang="ko-KR" altLang="en-US" sz="1000" b="1" dirty="0" smtClean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알</a:t>
                  </a:r>
                  <a:r>
                    <a:rPr kumimoji="0" lang="ko-KR" altLang="en-US" sz="1000" b="1" dirty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림</a:t>
                  </a:r>
                </a:p>
              </p:txBody>
            </p:sp>
            <p:sp>
              <p:nvSpPr>
                <p:cNvPr id="76" name="TextBox 75"/>
                <p:cNvSpPr txBox="1"/>
                <p:nvPr/>
              </p:nvSpPr>
              <p:spPr bwMode="auto">
                <a:xfrm>
                  <a:off x="3188804" y="3580101"/>
                  <a:ext cx="45719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 bwMode="auto">
                <a:xfrm>
                  <a:off x="2730065" y="3021781"/>
                  <a:ext cx="2383085" cy="5811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패턴 등록을 취소하시겠습니까</a:t>
                  </a:r>
                  <a:r>
                    <a:rPr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?</a:t>
                  </a:r>
                </a:p>
                <a:p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패턴 등록은 나중에 다시 등록</a:t>
                  </a:r>
                  <a:endParaRPr kumimoji="0"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가능합니다</a:t>
                  </a:r>
                  <a:r>
                    <a:rPr kumimoji="0"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sp>
            <p:nvSpPr>
              <p:cNvPr id="71" name="모서리가 둥근 직사각형 70"/>
              <p:cNvSpPr/>
              <p:nvPr/>
            </p:nvSpPr>
            <p:spPr>
              <a:xfrm>
                <a:off x="5705941" y="3751022"/>
                <a:ext cx="556336" cy="177008"/>
              </a:xfrm>
              <a:prstGeom prst="roundRect">
                <a:avLst>
                  <a:gd name="adj" fmla="val 4924"/>
                </a:avLst>
              </a:pr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800" dirty="0" smtClean="0">
                    <a:solidFill>
                      <a:schemeClr val="bg1"/>
                    </a:solidFill>
                  </a:rPr>
                  <a:t>확인</a:t>
                </a:r>
              </a:p>
            </p:txBody>
          </p:sp>
        </p:grpSp>
        <p:sp>
          <p:nvSpPr>
            <p:cNvPr id="68" name="모서리가 둥근 직사각형 67"/>
            <p:cNvSpPr/>
            <p:nvPr/>
          </p:nvSpPr>
          <p:spPr>
            <a:xfrm>
              <a:off x="5037688" y="3665254"/>
              <a:ext cx="556336" cy="177008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취소</a:t>
              </a:r>
            </a:p>
          </p:txBody>
        </p:sp>
      </p:grpSp>
      <p:sp>
        <p:nvSpPr>
          <p:cNvPr id="242" name="타원 241"/>
          <p:cNvSpPr/>
          <p:nvPr/>
        </p:nvSpPr>
        <p:spPr>
          <a:xfrm>
            <a:off x="1064584" y="1916848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43" name="직사각형 242"/>
          <p:cNvSpPr/>
          <p:nvPr/>
        </p:nvSpPr>
        <p:spPr>
          <a:xfrm>
            <a:off x="3881886" y="965661"/>
            <a:ext cx="1311215" cy="49584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solidFill>
              <a:srgbClr val="000000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패턴로그인이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 등록되어 있는지 확인</a:t>
            </a:r>
          </a:p>
        </p:txBody>
      </p:sp>
      <p:sp>
        <p:nvSpPr>
          <p:cNvPr id="251" name="TextBox 250"/>
          <p:cNvSpPr txBox="1"/>
          <p:nvPr/>
        </p:nvSpPr>
        <p:spPr bwMode="auto">
          <a:xfrm>
            <a:off x="5761698" y="683504"/>
            <a:ext cx="121334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패턴 등록 안내 </a:t>
            </a:r>
            <a:r>
              <a:rPr lang="ko-KR" altLang="en-US" sz="800" b="1" dirty="0" err="1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알럿</a:t>
            </a:r>
            <a:endParaRPr lang="ko-KR" altLang="en-US" sz="800" b="1" dirty="0" smtClean="0">
              <a:solidFill>
                <a:srgbClr val="000000">
                  <a:lumMod val="95000"/>
                  <a:lumOff val="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56" name="꺾인 연결선 255"/>
          <p:cNvCxnSpPr>
            <a:stCxn id="243" idx="3"/>
          </p:cNvCxnSpPr>
          <p:nvPr/>
        </p:nvCxnSpPr>
        <p:spPr bwMode="auto">
          <a:xfrm>
            <a:off x="5193101" y="1213584"/>
            <a:ext cx="584339" cy="400408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258" name="그룹 257"/>
          <p:cNvGrpSpPr/>
          <p:nvPr/>
        </p:nvGrpSpPr>
        <p:grpSpPr>
          <a:xfrm>
            <a:off x="645124" y="3501000"/>
            <a:ext cx="2651692" cy="612000"/>
            <a:chOff x="461908" y="2393841"/>
            <a:chExt cx="2651692" cy="612000"/>
          </a:xfrm>
        </p:grpSpPr>
        <p:grpSp>
          <p:nvGrpSpPr>
            <p:cNvPr id="259" name="그룹 258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66" name="타원 265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67" name="타원 266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60" name="그룹 259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64" name="타원 263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65" name="타원 264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61" name="그룹 260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62" name="타원 261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63" name="타원 262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grpSp>
        <p:nvGrpSpPr>
          <p:cNvPr id="268" name="그룹 267"/>
          <p:cNvGrpSpPr/>
          <p:nvPr/>
        </p:nvGrpSpPr>
        <p:grpSpPr>
          <a:xfrm>
            <a:off x="645124" y="4545192"/>
            <a:ext cx="2651692" cy="612000"/>
            <a:chOff x="461908" y="2393841"/>
            <a:chExt cx="2651692" cy="612000"/>
          </a:xfrm>
        </p:grpSpPr>
        <p:grpSp>
          <p:nvGrpSpPr>
            <p:cNvPr id="269" name="그룹 268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76" name="타원 275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7" name="타원 276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70" name="그룹 269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74" name="타원 273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5" name="타원 274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71" name="그룹 270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72" name="타원 271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3" name="타원 272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sp>
        <p:nvSpPr>
          <p:cNvPr id="278" name="직사각형 277"/>
          <p:cNvSpPr/>
          <p:nvPr/>
        </p:nvSpPr>
        <p:spPr>
          <a:xfrm>
            <a:off x="1145901" y="1902024"/>
            <a:ext cx="179087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원하시는 패턴을 등록해주세요</a:t>
            </a:r>
            <a:r>
              <a:rPr lang="en-US" altLang="ko-KR" sz="9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900" b="1" dirty="0">
              <a:solidFill>
                <a:srgbClr val="000000">
                  <a:lumMod val="95000"/>
                  <a:lumOff val="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9" name="타원 278"/>
          <p:cNvSpPr/>
          <p:nvPr/>
        </p:nvSpPr>
        <p:spPr>
          <a:xfrm>
            <a:off x="666024" y="2392273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284" name="그룹 283"/>
          <p:cNvGrpSpPr/>
          <p:nvPr/>
        </p:nvGrpSpPr>
        <p:grpSpPr>
          <a:xfrm>
            <a:off x="645124" y="2456960"/>
            <a:ext cx="2651692" cy="612000"/>
            <a:chOff x="481089" y="2393841"/>
            <a:chExt cx="2651692" cy="612000"/>
          </a:xfrm>
        </p:grpSpPr>
        <p:sp>
          <p:nvSpPr>
            <p:cNvPr id="285" name="타원 284"/>
            <p:cNvSpPr/>
            <p:nvPr/>
          </p:nvSpPr>
          <p:spPr>
            <a:xfrm>
              <a:off x="481089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86" name="타원 285"/>
            <p:cNvSpPr/>
            <p:nvPr/>
          </p:nvSpPr>
          <p:spPr>
            <a:xfrm>
              <a:off x="1500935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87" name="타원 286"/>
            <p:cNvSpPr/>
            <p:nvPr/>
          </p:nvSpPr>
          <p:spPr>
            <a:xfrm>
              <a:off x="2520781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grpSp>
          <p:nvGrpSpPr>
            <p:cNvPr id="288" name="그룹 287"/>
            <p:cNvGrpSpPr/>
            <p:nvPr/>
          </p:nvGrpSpPr>
          <p:grpSpPr>
            <a:xfrm>
              <a:off x="947412" y="2609841"/>
              <a:ext cx="1766375" cy="180000"/>
              <a:chOff x="947412" y="2609841"/>
              <a:chExt cx="1766375" cy="180000"/>
            </a:xfrm>
          </p:grpSpPr>
          <p:sp>
            <p:nvSpPr>
              <p:cNvPr id="292" name="직사각형 291"/>
              <p:cNvSpPr/>
              <p:nvPr/>
            </p:nvSpPr>
            <p:spPr>
              <a:xfrm>
                <a:off x="947412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>
                <a:off x="947412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>
                <a:off x="1968935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>
                <a:off x="1968935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sp>
          <p:nvSpPr>
            <p:cNvPr id="289" name="타원 288"/>
            <p:cNvSpPr/>
            <p:nvPr/>
          </p:nvSpPr>
          <p:spPr>
            <a:xfrm>
              <a:off x="553089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90" name="타원 289"/>
            <p:cNvSpPr/>
            <p:nvPr/>
          </p:nvSpPr>
          <p:spPr>
            <a:xfrm>
              <a:off x="1572935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91" name="타원 290"/>
            <p:cNvSpPr/>
            <p:nvPr/>
          </p:nvSpPr>
          <p:spPr>
            <a:xfrm>
              <a:off x="2592781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296" name="타원 295"/>
          <p:cNvSpPr/>
          <p:nvPr/>
        </p:nvSpPr>
        <p:spPr>
          <a:xfrm>
            <a:off x="666024" y="342900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5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99" name="TextBox 298"/>
          <p:cNvSpPr txBox="1"/>
          <p:nvPr/>
        </p:nvSpPr>
        <p:spPr bwMode="auto">
          <a:xfrm>
            <a:off x="3825381" y="723430"/>
            <a:ext cx="121334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패턴등록 가이드</a:t>
            </a:r>
          </a:p>
        </p:txBody>
      </p:sp>
      <p:sp>
        <p:nvSpPr>
          <p:cNvPr id="300" name="타원 299"/>
          <p:cNvSpPr/>
          <p:nvPr/>
        </p:nvSpPr>
        <p:spPr>
          <a:xfrm>
            <a:off x="1411873" y="2536273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323" name="타원 322"/>
          <p:cNvSpPr/>
          <p:nvPr/>
        </p:nvSpPr>
        <p:spPr>
          <a:xfrm>
            <a:off x="776552" y="836712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324" name="타원 323"/>
          <p:cNvSpPr/>
          <p:nvPr/>
        </p:nvSpPr>
        <p:spPr>
          <a:xfrm>
            <a:off x="4630720" y="2031502"/>
            <a:ext cx="738729" cy="721477"/>
          </a:xfrm>
          <a:prstGeom prst="ellipse">
            <a:avLst/>
          </a:prstGeom>
          <a:solidFill>
            <a:srgbClr val="FFFFFF">
              <a:lumMod val="85000"/>
            </a:srgbClr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기존</a:t>
            </a: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/>
            </a:r>
            <a:b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</a:b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패턴</a:t>
            </a: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/>
            </a:r>
            <a:b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</a:b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삭제</a:t>
            </a:r>
          </a:p>
        </p:txBody>
      </p:sp>
      <p:cxnSp>
        <p:nvCxnSpPr>
          <p:cNvPr id="338" name="직선 화살표 연결선 337"/>
          <p:cNvCxnSpPr>
            <a:stCxn id="324" idx="2"/>
          </p:cNvCxnSpPr>
          <p:nvPr/>
        </p:nvCxnSpPr>
        <p:spPr bwMode="auto">
          <a:xfrm flipH="1" flipV="1">
            <a:off x="3728864" y="2384928"/>
            <a:ext cx="901856" cy="7313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49" name="꺾인 연결선 348"/>
          <p:cNvCxnSpPr>
            <a:endCxn id="363" idx="1"/>
          </p:cNvCxnSpPr>
          <p:nvPr/>
        </p:nvCxnSpPr>
        <p:spPr bwMode="auto">
          <a:xfrm rot="5400000" flipH="1" flipV="1">
            <a:off x="2901677" y="4844417"/>
            <a:ext cx="150298" cy="2250968"/>
          </a:xfrm>
          <a:prstGeom prst="bentConnector4">
            <a:avLst>
              <a:gd name="adj1" fmla="val -114073"/>
              <a:gd name="adj2" fmla="val 67762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pic>
        <p:nvPicPr>
          <p:cNvPr id="35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70734" y="83862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3" name="타원 312"/>
          <p:cNvSpPr/>
          <p:nvPr/>
        </p:nvSpPr>
        <p:spPr>
          <a:xfrm>
            <a:off x="4004886" y="3574283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311" name="타원 310"/>
          <p:cNvSpPr/>
          <p:nvPr/>
        </p:nvSpPr>
        <p:spPr>
          <a:xfrm>
            <a:off x="4413826" y="4402132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12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312" name="타원 311"/>
          <p:cNvSpPr/>
          <p:nvPr/>
        </p:nvSpPr>
        <p:spPr>
          <a:xfrm>
            <a:off x="4918920" y="4388563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13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pic>
        <p:nvPicPr>
          <p:cNvPr id="354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46" y="846237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5" name="직선 연결선 354"/>
          <p:cNvCxnSpPr/>
          <p:nvPr/>
        </p:nvCxnSpPr>
        <p:spPr>
          <a:xfrm>
            <a:off x="186754" y="1294067"/>
            <a:ext cx="3524952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6" name="그룹 355"/>
          <p:cNvGrpSpPr/>
          <p:nvPr/>
        </p:nvGrpSpPr>
        <p:grpSpPr>
          <a:xfrm>
            <a:off x="4102310" y="5191896"/>
            <a:ext cx="1697464" cy="1111798"/>
            <a:chOff x="4481963" y="2610453"/>
            <a:chExt cx="2395383" cy="1399625"/>
          </a:xfrm>
        </p:grpSpPr>
        <p:grpSp>
          <p:nvGrpSpPr>
            <p:cNvPr id="357" name="그룹 356"/>
            <p:cNvGrpSpPr/>
            <p:nvPr/>
          </p:nvGrpSpPr>
          <p:grpSpPr>
            <a:xfrm>
              <a:off x="4481963" y="2610453"/>
              <a:ext cx="2395383" cy="1399625"/>
              <a:chOff x="4480630" y="2704635"/>
              <a:chExt cx="2395383" cy="1399625"/>
            </a:xfrm>
          </p:grpSpPr>
          <p:grpSp>
            <p:nvGrpSpPr>
              <p:cNvPr id="359" name="그룹 358"/>
              <p:cNvGrpSpPr/>
              <p:nvPr/>
            </p:nvGrpSpPr>
            <p:grpSpPr>
              <a:xfrm>
                <a:off x="4480630" y="2704635"/>
                <a:ext cx="2395383" cy="1399625"/>
                <a:chOff x="2717767" y="2577548"/>
                <a:chExt cx="2395383" cy="1399625"/>
              </a:xfrm>
            </p:grpSpPr>
            <p:sp>
              <p:nvSpPr>
                <p:cNvPr id="361" name="TextBox 360"/>
                <p:cNvSpPr txBox="1"/>
                <p:nvPr/>
              </p:nvSpPr>
              <p:spPr bwMode="auto">
                <a:xfrm>
                  <a:off x="3771399" y="2752009"/>
                  <a:ext cx="734496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0" lang="ko-KR" altLang="en-US" sz="800" dirty="0" smtClean="0">
                      <a:latin typeface="맑은 고딕" pitchFamily="50" charset="-127"/>
                      <a:ea typeface="맑은 고딕" pitchFamily="50" charset="-127"/>
                    </a:rPr>
                    <a:t>로그인 필요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62" name="직사각형 361"/>
                <p:cNvSpPr/>
                <p:nvPr/>
              </p:nvSpPr>
              <p:spPr>
                <a:xfrm>
                  <a:off x="2717767" y="2577548"/>
                  <a:ext cx="2395383" cy="1224136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3" name="직사각형 362"/>
                <p:cNvSpPr/>
                <p:nvPr/>
              </p:nvSpPr>
              <p:spPr>
                <a:xfrm>
                  <a:off x="2717767" y="2947550"/>
                  <a:ext cx="2395382" cy="102962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TextBox 363"/>
                <p:cNvSpPr txBox="1"/>
                <p:nvPr/>
              </p:nvSpPr>
              <p:spPr bwMode="auto">
                <a:xfrm>
                  <a:off x="2724509" y="2585036"/>
                  <a:ext cx="682767" cy="3099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0" lang="ko-KR" altLang="en-US" sz="1000" b="1" dirty="0" smtClean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알</a:t>
                  </a:r>
                  <a:r>
                    <a:rPr kumimoji="0" lang="ko-KR" altLang="en-US" sz="1000" b="1" dirty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림</a:t>
                  </a:r>
                </a:p>
              </p:txBody>
            </p:sp>
            <p:sp>
              <p:nvSpPr>
                <p:cNvPr id="365" name="TextBox 364"/>
                <p:cNvSpPr txBox="1"/>
                <p:nvPr/>
              </p:nvSpPr>
              <p:spPr bwMode="auto">
                <a:xfrm>
                  <a:off x="3188804" y="3580101"/>
                  <a:ext cx="45719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66" name="TextBox 365"/>
                <p:cNvSpPr txBox="1"/>
                <p:nvPr/>
              </p:nvSpPr>
              <p:spPr bwMode="auto">
                <a:xfrm>
                  <a:off x="2730065" y="3021781"/>
                  <a:ext cx="2383085" cy="7361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패턴 사용을 중지하시겠습니까</a:t>
                  </a:r>
                  <a:r>
                    <a:rPr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?</a:t>
                  </a:r>
                </a:p>
                <a:p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기존 아이디</a:t>
                  </a:r>
                  <a:r>
                    <a:rPr kumimoji="0"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/</a:t>
                  </a:r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비밀번호를 이용한</a:t>
                  </a:r>
                  <a:endParaRPr kumimoji="0"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r>
                    <a:rPr kumimoji="0" lang="ko-KR" altLang="en-US" sz="800" b="1" dirty="0" err="1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로그인을</a:t>
                  </a:r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그대로 사용하실 수</a:t>
                  </a:r>
                  <a:endParaRPr kumimoji="0"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있습니다</a:t>
                  </a:r>
                  <a:r>
                    <a:rPr kumimoji="0"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</a:p>
              </p:txBody>
            </p:sp>
          </p:grpSp>
          <p:sp>
            <p:nvSpPr>
              <p:cNvPr id="360" name="모서리가 둥근 직사각형 359"/>
              <p:cNvSpPr/>
              <p:nvPr/>
            </p:nvSpPr>
            <p:spPr>
              <a:xfrm>
                <a:off x="5763372" y="3840016"/>
                <a:ext cx="556336" cy="177008"/>
              </a:xfrm>
              <a:prstGeom prst="roundRect">
                <a:avLst>
                  <a:gd name="adj" fmla="val 4924"/>
                </a:avLst>
              </a:pr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800" dirty="0" smtClean="0">
                    <a:solidFill>
                      <a:schemeClr val="bg1"/>
                    </a:solidFill>
                  </a:rPr>
                  <a:t>확인</a:t>
                </a:r>
              </a:p>
            </p:txBody>
          </p:sp>
        </p:grpSp>
        <p:sp>
          <p:nvSpPr>
            <p:cNvPr id="358" name="모서리가 둥근 직사각형 357"/>
            <p:cNvSpPr/>
            <p:nvPr/>
          </p:nvSpPr>
          <p:spPr>
            <a:xfrm>
              <a:off x="5064571" y="3758368"/>
              <a:ext cx="556336" cy="177008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취소</a:t>
              </a:r>
            </a:p>
          </p:txBody>
        </p:sp>
      </p:grpSp>
      <p:sp>
        <p:nvSpPr>
          <p:cNvPr id="337" name="타원 336"/>
          <p:cNvSpPr/>
          <p:nvPr/>
        </p:nvSpPr>
        <p:spPr>
          <a:xfrm>
            <a:off x="4030310" y="5101766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16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368" name="그룹 367"/>
          <p:cNvGrpSpPr/>
          <p:nvPr/>
        </p:nvGrpSpPr>
        <p:grpSpPr>
          <a:xfrm>
            <a:off x="5900782" y="5191896"/>
            <a:ext cx="1697464" cy="1111798"/>
            <a:chOff x="4480630" y="2704635"/>
            <a:chExt cx="2395383" cy="1399625"/>
          </a:xfrm>
        </p:grpSpPr>
        <p:grpSp>
          <p:nvGrpSpPr>
            <p:cNvPr id="370" name="그룹 369"/>
            <p:cNvGrpSpPr/>
            <p:nvPr/>
          </p:nvGrpSpPr>
          <p:grpSpPr>
            <a:xfrm>
              <a:off x="4480630" y="2704635"/>
              <a:ext cx="2395383" cy="1399625"/>
              <a:chOff x="2717767" y="2577548"/>
              <a:chExt cx="2395383" cy="1399625"/>
            </a:xfrm>
          </p:grpSpPr>
          <p:sp>
            <p:nvSpPr>
              <p:cNvPr id="372" name="TextBox 371"/>
              <p:cNvSpPr txBox="1"/>
              <p:nvPr/>
            </p:nvSpPr>
            <p:spPr bwMode="auto">
              <a:xfrm>
                <a:off x="3771399" y="2752009"/>
                <a:ext cx="734496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800" dirty="0" smtClean="0">
                    <a:latin typeface="맑은 고딕" pitchFamily="50" charset="-127"/>
                    <a:ea typeface="맑은 고딕" pitchFamily="50" charset="-127"/>
                  </a:rPr>
                  <a:t>로그인 필요</a:t>
                </a:r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73" name="직사각형 372"/>
              <p:cNvSpPr/>
              <p:nvPr/>
            </p:nvSpPr>
            <p:spPr>
              <a:xfrm>
                <a:off x="2717767" y="2577548"/>
                <a:ext cx="2395383" cy="122413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4" name="직사각형 373"/>
              <p:cNvSpPr/>
              <p:nvPr/>
            </p:nvSpPr>
            <p:spPr>
              <a:xfrm>
                <a:off x="2717767" y="2947550"/>
                <a:ext cx="2395382" cy="1029623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5" name="TextBox 374"/>
              <p:cNvSpPr txBox="1"/>
              <p:nvPr/>
            </p:nvSpPr>
            <p:spPr bwMode="auto">
              <a:xfrm>
                <a:off x="2724509" y="2585036"/>
                <a:ext cx="682767" cy="3099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0" lang="ko-KR" altLang="en-US" sz="10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알</a:t>
                </a:r>
                <a:r>
                  <a:rPr kumimoji="0"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림</a:t>
                </a:r>
              </a:p>
            </p:txBody>
          </p:sp>
          <p:sp>
            <p:nvSpPr>
              <p:cNvPr id="376" name="TextBox 375"/>
              <p:cNvSpPr txBox="1"/>
              <p:nvPr/>
            </p:nvSpPr>
            <p:spPr bwMode="auto">
              <a:xfrm>
                <a:off x="3188804" y="3580101"/>
                <a:ext cx="45719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77" name="TextBox 376"/>
              <p:cNvSpPr txBox="1"/>
              <p:nvPr/>
            </p:nvSpPr>
            <p:spPr bwMode="auto">
              <a:xfrm>
                <a:off x="2730065" y="3021781"/>
                <a:ext cx="2383085" cy="5811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패턴 사용이 중지되었습니다</a:t>
                </a:r>
                <a:r>
                  <a:rPr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r>
                  <a:rPr kumimoji="0"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다음 </a:t>
                </a:r>
                <a:r>
                  <a:rPr kumimoji="0" lang="ko-KR" altLang="en-US" sz="800" b="1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로그인부터</a:t>
                </a:r>
                <a:r>
                  <a:rPr kumimoji="0"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아이디</a:t>
                </a:r>
                <a:r>
                  <a:rPr kumimoji="0"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kumimoji="0"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비밀번호를 이용해 로그인 가능합니다</a:t>
                </a:r>
                <a:r>
                  <a:rPr kumimoji="0"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r>
                  <a:rPr kumimoji="0"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endParaRPr kumimoji="0" lang="en-US" altLang="ko-KR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371" name="모서리가 둥근 직사각형 370"/>
            <p:cNvSpPr/>
            <p:nvPr/>
          </p:nvSpPr>
          <p:spPr>
            <a:xfrm>
              <a:off x="5372062" y="3814909"/>
              <a:ext cx="556336" cy="177008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sp>
        <p:nvSpPr>
          <p:cNvPr id="348" name="타원 347"/>
          <p:cNvSpPr/>
          <p:nvPr/>
        </p:nvSpPr>
        <p:spPr>
          <a:xfrm>
            <a:off x="5817112" y="508520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17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378" name="그룹 377"/>
          <p:cNvGrpSpPr/>
          <p:nvPr/>
        </p:nvGrpSpPr>
        <p:grpSpPr>
          <a:xfrm>
            <a:off x="5777440" y="942085"/>
            <a:ext cx="1697479" cy="1190771"/>
            <a:chOff x="4481963" y="2610453"/>
            <a:chExt cx="2395404" cy="1499044"/>
          </a:xfrm>
        </p:grpSpPr>
        <p:grpSp>
          <p:nvGrpSpPr>
            <p:cNvPr id="379" name="그룹 378"/>
            <p:cNvGrpSpPr/>
            <p:nvPr/>
          </p:nvGrpSpPr>
          <p:grpSpPr>
            <a:xfrm>
              <a:off x="4481963" y="2610453"/>
              <a:ext cx="2395404" cy="1499044"/>
              <a:chOff x="4480630" y="2704635"/>
              <a:chExt cx="2395404" cy="1499044"/>
            </a:xfrm>
          </p:grpSpPr>
          <p:grpSp>
            <p:nvGrpSpPr>
              <p:cNvPr id="381" name="그룹 380"/>
              <p:cNvGrpSpPr/>
              <p:nvPr/>
            </p:nvGrpSpPr>
            <p:grpSpPr>
              <a:xfrm>
                <a:off x="4480630" y="2704635"/>
                <a:ext cx="2395404" cy="1499044"/>
                <a:chOff x="2717767" y="2577548"/>
                <a:chExt cx="2395404" cy="1499044"/>
              </a:xfrm>
            </p:grpSpPr>
            <p:sp>
              <p:nvSpPr>
                <p:cNvPr id="383" name="TextBox 382"/>
                <p:cNvSpPr txBox="1"/>
                <p:nvPr/>
              </p:nvSpPr>
              <p:spPr bwMode="auto">
                <a:xfrm>
                  <a:off x="3771399" y="2752009"/>
                  <a:ext cx="734496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0" lang="ko-KR" altLang="en-US" sz="800" dirty="0" smtClean="0">
                      <a:latin typeface="맑은 고딕" pitchFamily="50" charset="-127"/>
                      <a:ea typeface="맑은 고딕" pitchFamily="50" charset="-127"/>
                    </a:rPr>
                    <a:t>로그인 필요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84" name="직사각형 383"/>
                <p:cNvSpPr/>
                <p:nvPr/>
              </p:nvSpPr>
              <p:spPr>
                <a:xfrm>
                  <a:off x="2717767" y="2577548"/>
                  <a:ext cx="2395383" cy="1224136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5" name="직사각형 384"/>
                <p:cNvSpPr/>
                <p:nvPr/>
              </p:nvSpPr>
              <p:spPr>
                <a:xfrm>
                  <a:off x="2717767" y="2922032"/>
                  <a:ext cx="2395404" cy="115456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6" name="TextBox 385"/>
                <p:cNvSpPr txBox="1"/>
                <p:nvPr/>
              </p:nvSpPr>
              <p:spPr bwMode="auto">
                <a:xfrm>
                  <a:off x="2724509" y="2585036"/>
                  <a:ext cx="682767" cy="3099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0" lang="ko-KR" altLang="en-US" sz="1000" b="1" dirty="0" smtClean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알</a:t>
                  </a:r>
                  <a:r>
                    <a:rPr kumimoji="0" lang="ko-KR" altLang="en-US" sz="1000" b="1" dirty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림</a:t>
                  </a:r>
                </a:p>
              </p:txBody>
            </p:sp>
            <p:sp>
              <p:nvSpPr>
                <p:cNvPr id="387" name="TextBox 386"/>
                <p:cNvSpPr txBox="1"/>
                <p:nvPr/>
              </p:nvSpPr>
              <p:spPr bwMode="auto">
                <a:xfrm>
                  <a:off x="3188804" y="3580101"/>
                  <a:ext cx="45719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88" name="TextBox 387"/>
                <p:cNvSpPr txBox="1"/>
                <p:nvPr/>
              </p:nvSpPr>
              <p:spPr bwMode="auto">
                <a:xfrm>
                  <a:off x="2730065" y="3021781"/>
                  <a:ext cx="2383085" cy="7361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기존 사용하시던 패턴이 존재합니다</a:t>
                  </a:r>
                  <a:r>
                    <a:rPr kumimoji="0"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 </a:t>
                  </a:r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기존 사용하시던 패턴을 폐기하고 새로운 패턴으로 등록하시겠습니까</a:t>
                  </a:r>
                  <a:r>
                    <a:rPr kumimoji="0"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?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sp>
            <p:nvSpPr>
              <p:cNvPr id="382" name="모서리가 둥근 직사각형 381"/>
              <p:cNvSpPr/>
              <p:nvPr/>
            </p:nvSpPr>
            <p:spPr>
              <a:xfrm>
                <a:off x="5746264" y="3924922"/>
                <a:ext cx="556336" cy="177008"/>
              </a:xfrm>
              <a:prstGeom prst="roundRect">
                <a:avLst>
                  <a:gd name="adj" fmla="val 4924"/>
                </a:avLst>
              </a:pr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800" dirty="0" smtClean="0">
                    <a:solidFill>
                      <a:schemeClr val="bg1"/>
                    </a:solidFill>
                  </a:rPr>
                  <a:t>확인</a:t>
                </a:r>
              </a:p>
            </p:txBody>
          </p:sp>
        </p:grpSp>
        <p:sp>
          <p:nvSpPr>
            <p:cNvPr id="380" name="모서리가 둥근 직사각형 379"/>
            <p:cNvSpPr/>
            <p:nvPr/>
          </p:nvSpPr>
          <p:spPr>
            <a:xfrm>
              <a:off x="5037688" y="3829753"/>
              <a:ext cx="556336" cy="177008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취소</a:t>
              </a:r>
            </a:p>
          </p:txBody>
        </p:sp>
      </p:grpSp>
      <p:sp>
        <p:nvSpPr>
          <p:cNvPr id="250" name="타원 249"/>
          <p:cNvSpPr/>
          <p:nvPr/>
        </p:nvSpPr>
        <p:spPr>
          <a:xfrm>
            <a:off x="5714155" y="876033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8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97" name="타원 296"/>
          <p:cNvSpPr/>
          <p:nvPr/>
        </p:nvSpPr>
        <p:spPr>
          <a:xfrm>
            <a:off x="6050917" y="1845286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9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98" name="타원 297"/>
          <p:cNvSpPr/>
          <p:nvPr/>
        </p:nvSpPr>
        <p:spPr>
          <a:xfrm>
            <a:off x="6560757" y="1807738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10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cxnSp>
        <p:nvCxnSpPr>
          <p:cNvPr id="257" name="꺾인 연결선 256"/>
          <p:cNvCxnSpPr/>
          <p:nvPr/>
        </p:nvCxnSpPr>
        <p:spPr bwMode="auto">
          <a:xfrm rot="10800000" flipV="1">
            <a:off x="5369449" y="2056672"/>
            <a:ext cx="1502898" cy="328256"/>
          </a:xfrm>
          <a:prstGeom prst="bentConnector3">
            <a:avLst>
              <a:gd name="adj1" fmla="val 566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89" name="모서리가 둥근 직사각형 388"/>
          <p:cNvSpPr/>
          <p:nvPr/>
        </p:nvSpPr>
        <p:spPr>
          <a:xfrm>
            <a:off x="2381946" y="5739776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확인</a:t>
            </a:r>
          </a:p>
        </p:txBody>
      </p:sp>
      <p:sp>
        <p:nvSpPr>
          <p:cNvPr id="283" name="타원 282"/>
          <p:cNvSpPr/>
          <p:nvPr/>
        </p:nvSpPr>
        <p:spPr>
          <a:xfrm>
            <a:off x="2329246" y="5825268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7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390" name="모서리가 둥근 직사각형 389"/>
          <p:cNvSpPr/>
          <p:nvPr/>
        </p:nvSpPr>
        <p:spPr>
          <a:xfrm>
            <a:off x="643186" y="5752306"/>
            <a:ext cx="772975" cy="341485"/>
          </a:xfrm>
          <a:prstGeom prst="roundRect">
            <a:avLst>
              <a:gd name="adj" fmla="val 4924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282" name="타원 281"/>
          <p:cNvSpPr/>
          <p:nvPr/>
        </p:nvSpPr>
        <p:spPr>
          <a:xfrm>
            <a:off x="550097" y="5825268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6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391" name="모서리가 둥근 직사각형 390"/>
          <p:cNvSpPr/>
          <p:nvPr/>
        </p:nvSpPr>
        <p:spPr>
          <a:xfrm>
            <a:off x="1464789" y="5739776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사용중지</a:t>
            </a:r>
          </a:p>
        </p:txBody>
      </p:sp>
      <p:sp>
        <p:nvSpPr>
          <p:cNvPr id="326" name="타원 325"/>
          <p:cNvSpPr/>
          <p:nvPr/>
        </p:nvSpPr>
        <p:spPr>
          <a:xfrm>
            <a:off x="1496632" y="5825268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15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197257" y="1296984"/>
            <a:ext cx="3523974" cy="40881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9" name="왼쪽 화살표 118"/>
          <p:cNvSpPr/>
          <p:nvPr/>
        </p:nvSpPr>
        <p:spPr>
          <a:xfrm>
            <a:off x="251345" y="1369725"/>
            <a:ext cx="360041" cy="266269"/>
          </a:xfrm>
          <a:prstGeom prst="lef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1280592" y="1312193"/>
            <a:ext cx="1467148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패턴등록</a:t>
            </a:r>
          </a:p>
        </p:txBody>
      </p:sp>
      <p:sp>
        <p:nvSpPr>
          <p:cNvPr id="121" name="타원 120"/>
          <p:cNvSpPr/>
          <p:nvPr/>
        </p:nvSpPr>
        <p:spPr>
          <a:xfrm>
            <a:off x="179344" y="1317506"/>
            <a:ext cx="180001" cy="183883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18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661485" y="80407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637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직사각형 259"/>
          <p:cNvSpPr/>
          <p:nvPr/>
        </p:nvSpPr>
        <p:spPr>
          <a:xfrm>
            <a:off x="203913" y="718948"/>
            <a:ext cx="3524951" cy="5612850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HCS-Mobile-01-1121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291138" y="321734"/>
            <a:ext cx="302106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smtClean="0">
                <a:solidFill>
                  <a:prstClr val="black"/>
                </a:solidFill>
              </a:rPr>
              <a:t>패턴 등록 화면입니다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2165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 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 </a:t>
            </a:r>
            <a:r>
              <a:rPr lang="en-US" altLang="ko-KR" dirty="0" smtClean="0">
                <a:solidFill>
                  <a:prstClr val="black"/>
                </a:solidFill>
              </a:rPr>
              <a:t>&gt; </a:t>
            </a:r>
            <a:r>
              <a:rPr lang="ko-KR" altLang="en-US" dirty="0" smtClean="0">
                <a:solidFill>
                  <a:prstClr val="black"/>
                </a:solidFill>
              </a:rPr>
              <a:t>패턴 등록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32089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4053376" y="4056109"/>
            <a:ext cx="1557219" cy="1094573"/>
            <a:chOff x="4480630" y="2704635"/>
            <a:chExt cx="2410123" cy="1377941"/>
          </a:xfrm>
        </p:grpSpPr>
        <p:grpSp>
          <p:nvGrpSpPr>
            <p:cNvPr id="70" name="그룹 69"/>
            <p:cNvGrpSpPr/>
            <p:nvPr/>
          </p:nvGrpSpPr>
          <p:grpSpPr>
            <a:xfrm>
              <a:off x="4480630" y="2704635"/>
              <a:ext cx="2410123" cy="1377941"/>
              <a:chOff x="2717767" y="2577548"/>
              <a:chExt cx="2410123" cy="1377941"/>
            </a:xfrm>
          </p:grpSpPr>
          <p:sp>
            <p:nvSpPr>
              <p:cNvPr id="72" name="TextBox 71"/>
              <p:cNvSpPr txBox="1"/>
              <p:nvPr/>
            </p:nvSpPr>
            <p:spPr bwMode="auto">
              <a:xfrm>
                <a:off x="3771399" y="2752009"/>
                <a:ext cx="734496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800" dirty="0" smtClean="0">
                    <a:latin typeface="맑은 고딕" pitchFamily="50" charset="-127"/>
                    <a:ea typeface="맑은 고딕" pitchFamily="50" charset="-127"/>
                  </a:rPr>
                  <a:t>로그인 필요</a:t>
                </a:r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2717767" y="2577548"/>
                <a:ext cx="2395383" cy="44108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2730063" y="2947551"/>
                <a:ext cx="2397827" cy="100793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 bwMode="auto">
              <a:xfrm>
                <a:off x="2827702" y="2597027"/>
                <a:ext cx="682767" cy="3099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0" lang="ko-KR" altLang="en-US" sz="10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알</a:t>
                </a:r>
                <a:r>
                  <a:rPr kumimoji="0"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림</a:t>
                </a:r>
              </a:p>
            </p:txBody>
          </p:sp>
          <p:sp>
            <p:nvSpPr>
              <p:cNvPr id="76" name="TextBox 75"/>
              <p:cNvSpPr txBox="1"/>
              <p:nvPr/>
            </p:nvSpPr>
            <p:spPr bwMode="auto">
              <a:xfrm>
                <a:off x="3188804" y="3580101"/>
                <a:ext cx="45719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 bwMode="auto">
              <a:xfrm>
                <a:off x="2745598" y="3018637"/>
                <a:ext cx="2345197" cy="5811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패턴 등록이 완료되었습니다</a:t>
                </a:r>
                <a:r>
                  <a:rPr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r>
                  <a:rPr kumimoji="0"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다음 </a:t>
                </a:r>
                <a:r>
                  <a:rPr kumimoji="0" lang="ko-KR" altLang="en-US" sz="800" b="1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로그인부터</a:t>
                </a:r>
                <a:r>
                  <a:rPr kumimoji="0"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패턴으로</a:t>
                </a:r>
                <a:endParaRPr kumimoji="0" lang="en-US" altLang="ko-KR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kumimoji="0"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로그인하실 수 있습니다</a:t>
                </a:r>
                <a:r>
                  <a:rPr kumimoji="0"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71" name="모서리가 둥근 직사각형 70"/>
            <p:cNvSpPr/>
            <p:nvPr/>
          </p:nvSpPr>
          <p:spPr>
            <a:xfrm>
              <a:off x="5427197" y="3778949"/>
              <a:ext cx="556337" cy="177008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sp>
        <p:nvSpPr>
          <p:cNvPr id="196" name="타원 195"/>
          <p:cNvSpPr/>
          <p:nvPr/>
        </p:nvSpPr>
        <p:spPr>
          <a:xfrm>
            <a:off x="665396" y="1902024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197" name="그룹 196"/>
          <p:cNvGrpSpPr/>
          <p:nvPr/>
        </p:nvGrpSpPr>
        <p:grpSpPr>
          <a:xfrm>
            <a:off x="632520" y="3501144"/>
            <a:ext cx="2651692" cy="612000"/>
            <a:chOff x="461908" y="2393841"/>
            <a:chExt cx="2651692" cy="612000"/>
          </a:xfrm>
        </p:grpSpPr>
        <p:grpSp>
          <p:nvGrpSpPr>
            <p:cNvPr id="198" name="그룹 197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05" name="타원 204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06" name="타원 205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199" name="그룹 198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03" name="타원 202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04" name="타원 203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00" name="그룹 199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01" name="타원 200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02" name="타원 201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grpSp>
        <p:nvGrpSpPr>
          <p:cNvPr id="207" name="그룹 206"/>
          <p:cNvGrpSpPr/>
          <p:nvPr/>
        </p:nvGrpSpPr>
        <p:grpSpPr>
          <a:xfrm>
            <a:off x="632520" y="4545192"/>
            <a:ext cx="2651692" cy="612000"/>
            <a:chOff x="461908" y="2393841"/>
            <a:chExt cx="2651692" cy="612000"/>
          </a:xfrm>
        </p:grpSpPr>
        <p:grpSp>
          <p:nvGrpSpPr>
            <p:cNvPr id="208" name="그룹 207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15" name="타원 214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16" name="타원 215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09" name="그룹 208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13" name="타원 212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14" name="타원 213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10" name="그룹 209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11" name="타원 210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12" name="타원 211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sp>
        <p:nvSpPr>
          <p:cNvPr id="217" name="직사각형 216"/>
          <p:cNvSpPr/>
          <p:nvPr/>
        </p:nvSpPr>
        <p:spPr>
          <a:xfrm>
            <a:off x="789070" y="1902024"/>
            <a:ext cx="210666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확인을 위해 다시 한번 입력해주세요</a:t>
            </a:r>
            <a:r>
              <a:rPr lang="en-US" altLang="ko-KR" sz="9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900" b="1" dirty="0">
              <a:solidFill>
                <a:srgbClr val="000000">
                  <a:lumMod val="95000"/>
                  <a:lumOff val="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8" name="타원 217"/>
          <p:cNvSpPr/>
          <p:nvPr/>
        </p:nvSpPr>
        <p:spPr>
          <a:xfrm>
            <a:off x="653420" y="2356337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223" name="그룹 222"/>
          <p:cNvGrpSpPr/>
          <p:nvPr/>
        </p:nvGrpSpPr>
        <p:grpSpPr>
          <a:xfrm>
            <a:off x="632520" y="2421024"/>
            <a:ext cx="2651692" cy="612000"/>
            <a:chOff x="481089" y="2393841"/>
            <a:chExt cx="2651692" cy="612000"/>
          </a:xfrm>
        </p:grpSpPr>
        <p:sp>
          <p:nvSpPr>
            <p:cNvPr id="224" name="타원 223"/>
            <p:cNvSpPr/>
            <p:nvPr/>
          </p:nvSpPr>
          <p:spPr>
            <a:xfrm>
              <a:off x="481089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5" name="타원 224"/>
            <p:cNvSpPr/>
            <p:nvPr/>
          </p:nvSpPr>
          <p:spPr>
            <a:xfrm>
              <a:off x="1500935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6" name="타원 225"/>
            <p:cNvSpPr/>
            <p:nvPr/>
          </p:nvSpPr>
          <p:spPr>
            <a:xfrm>
              <a:off x="2520781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grpSp>
          <p:nvGrpSpPr>
            <p:cNvPr id="227" name="그룹 226"/>
            <p:cNvGrpSpPr/>
            <p:nvPr/>
          </p:nvGrpSpPr>
          <p:grpSpPr>
            <a:xfrm>
              <a:off x="947412" y="2609841"/>
              <a:ext cx="1766375" cy="180000"/>
              <a:chOff x="947412" y="2609841"/>
              <a:chExt cx="1766375" cy="180000"/>
            </a:xfrm>
          </p:grpSpPr>
          <p:sp>
            <p:nvSpPr>
              <p:cNvPr id="231" name="직사각형 230"/>
              <p:cNvSpPr/>
              <p:nvPr/>
            </p:nvSpPr>
            <p:spPr>
              <a:xfrm>
                <a:off x="947412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947412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>
                <a:off x="1968935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1968935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sp>
          <p:nvSpPr>
            <p:cNvPr id="228" name="타원 227"/>
            <p:cNvSpPr/>
            <p:nvPr/>
          </p:nvSpPr>
          <p:spPr>
            <a:xfrm>
              <a:off x="553089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9" name="타원 228"/>
            <p:cNvSpPr/>
            <p:nvPr/>
          </p:nvSpPr>
          <p:spPr>
            <a:xfrm>
              <a:off x="1572935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30" name="타원 229"/>
            <p:cNvSpPr/>
            <p:nvPr/>
          </p:nvSpPr>
          <p:spPr>
            <a:xfrm>
              <a:off x="2592781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235" name="타원 234"/>
          <p:cNvSpPr/>
          <p:nvPr/>
        </p:nvSpPr>
        <p:spPr>
          <a:xfrm>
            <a:off x="653420" y="3429144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5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36" name="타원 235"/>
          <p:cNvSpPr/>
          <p:nvPr/>
        </p:nvSpPr>
        <p:spPr>
          <a:xfrm>
            <a:off x="1399269" y="2500337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47" name="타원 246"/>
          <p:cNvSpPr/>
          <p:nvPr/>
        </p:nvSpPr>
        <p:spPr>
          <a:xfrm>
            <a:off x="3961718" y="398411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8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cxnSp>
        <p:nvCxnSpPr>
          <p:cNvPr id="257" name="꺾인 연결선 256"/>
          <p:cNvCxnSpPr/>
          <p:nvPr/>
        </p:nvCxnSpPr>
        <p:spPr bwMode="auto">
          <a:xfrm flipV="1">
            <a:off x="3132781" y="5192322"/>
            <a:ext cx="1412116" cy="735145"/>
          </a:xfrm>
          <a:prstGeom prst="bentConnector2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59" name="텍스트 개체 틀 2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</p:spPr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패턴등록 팝업 타이틀</a:t>
            </a:r>
            <a:r>
              <a:rPr lang="en-US" altLang="ko-KR" sz="900" dirty="0" smtClean="0"/>
              <a:t>.</a:t>
            </a: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안내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/>
              <a:t>패턴 연결된 점 표시</a:t>
            </a:r>
            <a:endParaRPr lang="en-US" altLang="ko-KR" sz="900" dirty="0" smtClean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연결선 표시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연결되지 않은 점 표시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화면에 표시된 패턴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확인 화면으로 이동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완료 안내 팝업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최초 입력 화면으로 이동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방법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최초 로그인시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수정에서 패턴 변경 가능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1" name="타원 260"/>
          <p:cNvSpPr/>
          <p:nvPr/>
        </p:nvSpPr>
        <p:spPr>
          <a:xfrm>
            <a:off x="632520" y="919824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pic>
        <p:nvPicPr>
          <p:cNvPr id="2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1684" y="83862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4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46" y="846237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5" name="직선 연결선 264"/>
          <p:cNvCxnSpPr/>
          <p:nvPr/>
        </p:nvCxnSpPr>
        <p:spPr>
          <a:xfrm>
            <a:off x="186754" y="1294067"/>
            <a:ext cx="3524952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타원 265"/>
          <p:cNvSpPr/>
          <p:nvPr/>
        </p:nvSpPr>
        <p:spPr>
          <a:xfrm>
            <a:off x="848560" y="5707685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6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67" name="타원 266"/>
          <p:cNvSpPr/>
          <p:nvPr/>
        </p:nvSpPr>
        <p:spPr>
          <a:xfrm>
            <a:off x="2060970" y="5719287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7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68" name="모서리가 둥근 직사각형 267"/>
          <p:cNvSpPr/>
          <p:nvPr/>
        </p:nvSpPr>
        <p:spPr>
          <a:xfrm>
            <a:off x="2238870" y="5745679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등</a:t>
            </a:r>
            <a:r>
              <a:rPr lang="ko-KR" altLang="en-US" sz="800" dirty="0">
                <a:solidFill>
                  <a:schemeClr val="bg1"/>
                </a:solidFill>
              </a:rPr>
              <a:t>록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69" name="모서리가 둥근 직사각형 268"/>
          <p:cNvSpPr/>
          <p:nvPr/>
        </p:nvSpPr>
        <p:spPr>
          <a:xfrm>
            <a:off x="1002094" y="5761831"/>
            <a:ext cx="772975" cy="313480"/>
          </a:xfrm>
          <a:prstGeom prst="roundRect">
            <a:avLst>
              <a:gd name="adj" fmla="val 4924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197257" y="1296984"/>
            <a:ext cx="3523974" cy="40881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3" name="왼쪽 화살표 82"/>
          <p:cNvSpPr/>
          <p:nvPr/>
        </p:nvSpPr>
        <p:spPr>
          <a:xfrm>
            <a:off x="251345" y="1369725"/>
            <a:ext cx="360041" cy="266269"/>
          </a:xfrm>
          <a:prstGeom prst="lef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1280592" y="1312193"/>
            <a:ext cx="1467148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패턴등록</a:t>
            </a:r>
          </a:p>
        </p:txBody>
      </p:sp>
      <p:sp>
        <p:nvSpPr>
          <p:cNvPr id="85" name="타원 84"/>
          <p:cNvSpPr/>
          <p:nvPr/>
        </p:nvSpPr>
        <p:spPr>
          <a:xfrm>
            <a:off x="186754" y="1369724"/>
            <a:ext cx="161159" cy="133265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kern="0" dirty="0">
                <a:solidFill>
                  <a:srgbClr val="FFFFFF"/>
                </a:solidFill>
                <a:latin typeface="굴림"/>
                <a:ea typeface="굴림"/>
              </a:rPr>
              <a:t>9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20579" y="784075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637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HCS-Mobile-02-1101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03316" y="331259"/>
            <a:ext cx="3024535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</a:t>
            </a:r>
            <a:r>
              <a:rPr lang="ko-KR" altLang="en-US" dirty="0" smtClean="0"/>
              <a:t>배차일보 목</a:t>
            </a:r>
            <a:r>
              <a:rPr lang="ko-KR" altLang="en-US" dirty="0"/>
              <a:t>록</a:t>
            </a: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</a:t>
            </a:r>
            <a:r>
              <a:rPr lang="en-US" altLang="ko-KR" smtClean="0"/>
              <a:t>&gt; </a:t>
            </a:r>
            <a:r>
              <a:rPr lang="ko-KR" altLang="en-US" dirty="0" smtClean="0"/>
              <a:t>배차관리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배차 일보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/>
              <a:t>메뉴트리에서</a:t>
            </a:r>
            <a:r>
              <a:rPr lang="ko-KR" altLang="en-US" sz="900" dirty="0"/>
              <a:t> 배차일보</a:t>
            </a:r>
            <a:r>
              <a:rPr lang="en-US" altLang="ko-KR" sz="900" dirty="0"/>
              <a:t> </a:t>
            </a:r>
            <a:r>
              <a:rPr lang="ko-KR" altLang="en-US" sz="900" dirty="0"/>
              <a:t>클릭하여 배차일보를 확인할 수 있는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/>
              <a:t>뒤로가기</a:t>
            </a:r>
            <a:r>
              <a:rPr lang="ko-KR" altLang="en-US" sz="900" dirty="0"/>
              <a:t> 버튼을 클릭해 </a:t>
            </a:r>
            <a:r>
              <a:rPr lang="ko-KR" altLang="en-US" sz="900" dirty="0" err="1"/>
              <a:t>메인화면으로</a:t>
            </a:r>
            <a:r>
              <a:rPr lang="ko-KR" altLang="en-US" sz="900" dirty="0"/>
              <a:t> 이동한다</a:t>
            </a:r>
            <a:r>
              <a:rPr lang="en-US" altLang="ko-KR" sz="900" dirty="0"/>
              <a:t>. 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**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운송상태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주문완료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주문취소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배차완료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배차취소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출발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   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강제도착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 &lt;-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모바일에서는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표출될 일이 없음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도착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실적등록완료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).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 smtClean="0"/>
          </a:p>
        </p:txBody>
      </p:sp>
      <p:grpSp>
        <p:nvGrpSpPr>
          <p:cNvPr id="55" name="그룹 54"/>
          <p:cNvGrpSpPr/>
          <p:nvPr/>
        </p:nvGrpSpPr>
        <p:grpSpPr>
          <a:xfrm>
            <a:off x="4008312" y="836712"/>
            <a:ext cx="3450259" cy="5588677"/>
            <a:chOff x="4008312" y="836712"/>
            <a:chExt cx="3450259" cy="5588677"/>
          </a:xfrm>
        </p:grpSpPr>
        <p:grpSp>
          <p:nvGrpSpPr>
            <p:cNvPr id="56" name="그룹 55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69" name="직사각형 68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4936580" y="1455311"/>
                <a:ext cx="1467148" cy="38159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2000" dirty="0" smtClean="0">
                    <a:solidFill>
                      <a:schemeClr val="tx1"/>
                    </a:solidFill>
                  </a:rPr>
                  <a:t> 배차일보</a:t>
                </a:r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왼쪽 화살표 79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66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2" name="타원 81"/>
          <p:cNvSpPr>
            <a:spLocks noChangeAspect="1"/>
          </p:cNvSpPr>
          <p:nvPr/>
        </p:nvSpPr>
        <p:spPr>
          <a:xfrm>
            <a:off x="3944888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8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직사각형 83"/>
          <p:cNvSpPr/>
          <p:nvPr/>
        </p:nvSpPr>
        <p:spPr>
          <a:xfrm>
            <a:off x="352941" y="3035052"/>
            <a:ext cx="1919872" cy="282364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352941" y="2760594"/>
            <a:ext cx="1922400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관제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 rot="5400000">
            <a:off x="1996941" y="2768449"/>
            <a:ext cx="288032" cy="27596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54013" y="2230324"/>
            <a:ext cx="1918800" cy="2532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배차일보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356838" y="1948403"/>
            <a:ext cx="1926516" cy="289849"/>
            <a:chOff x="5236340" y="1061547"/>
            <a:chExt cx="1933721" cy="289849"/>
          </a:xfrm>
        </p:grpSpPr>
        <p:sp>
          <p:nvSpPr>
            <p:cNvPr id="95" name="직사각형 94"/>
            <p:cNvSpPr/>
            <p:nvPr/>
          </p:nvSpPr>
          <p:spPr>
            <a:xfrm>
              <a:off x="5236340" y="1061547"/>
              <a:ext cx="1925679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배차관리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 rot="5400000">
              <a:off x="6887028" y="1068362"/>
              <a:ext cx="288032" cy="27803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7" name="직사각형 96"/>
          <p:cNvSpPr/>
          <p:nvPr/>
        </p:nvSpPr>
        <p:spPr>
          <a:xfrm>
            <a:off x="356840" y="2481713"/>
            <a:ext cx="1918502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</a:t>
            </a:r>
          </a:p>
        </p:txBody>
      </p:sp>
      <p:sp>
        <p:nvSpPr>
          <p:cNvPr id="99" name="TextBox 98"/>
          <p:cNvSpPr txBox="1"/>
          <p:nvPr/>
        </p:nvSpPr>
        <p:spPr>
          <a:xfrm rot="5400000">
            <a:off x="1991315" y="2489051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5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067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직사각형 106"/>
          <p:cNvSpPr/>
          <p:nvPr/>
        </p:nvSpPr>
        <p:spPr>
          <a:xfrm>
            <a:off x="347923" y="83880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2272814" y="838800"/>
            <a:ext cx="1519762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348455" y="838801"/>
            <a:ext cx="1925401" cy="5586588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0" name="표 1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475741"/>
              </p:ext>
            </p:extLst>
          </p:nvPr>
        </p:nvGraphicFramePr>
        <p:xfrm>
          <a:off x="501204" y="6056932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pSp>
        <p:nvGrpSpPr>
          <p:cNvPr id="111" name="그룹 110"/>
          <p:cNvGrpSpPr/>
          <p:nvPr/>
        </p:nvGrpSpPr>
        <p:grpSpPr>
          <a:xfrm>
            <a:off x="459910" y="964818"/>
            <a:ext cx="1690302" cy="844381"/>
            <a:chOff x="5598676" y="1108197"/>
            <a:chExt cx="1690302" cy="844381"/>
          </a:xfrm>
        </p:grpSpPr>
        <p:pic>
          <p:nvPicPr>
            <p:cNvPr id="112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" name="직사각형 112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15" name="TextBox 114"/>
          <p:cNvSpPr txBox="1"/>
          <p:nvPr/>
        </p:nvSpPr>
        <p:spPr>
          <a:xfrm>
            <a:off x="979061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6" name="타원 115"/>
          <p:cNvSpPr>
            <a:spLocks noChangeAspect="1"/>
          </p:cNvSpPr>
          <p:nvPr/>
        </p:nvSpPr>
        <p:spPr>
          <a:xfrm>
            <a:off x="272480" y="220488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117" name="표 1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615034"/>
              </p:ext>
            </p:extLst>
          </p:nvPr>
        </p:nvGraphicFramePr>
        <p:xfrm>
          <a:off x="4088904" y="1998965"/>
          <a:ext cx="3133890" cy="3596120"/>
        </p:xfrm>
        <a:graphic>
          <a:graphicData uri="http://schemas.openxmlformats.org/drawingml/2006/table">
            <a:tbl>
              <a:tblPr/>
              <a:tblGrid>
                <a:gridCol w="1008112"/>
                <a:gridCol w="1933993"/>
                <a:gridCol w="131319"/>
                <a:gridCol w="60466"/>
              </a:tblGrid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14010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시흥시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14009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정리물류창고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14008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성남 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강남구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14007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경기 광주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웅진물류센터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서초구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8" name="TextBox 117"/>
          <p:cNvSpPr txBox="1"/>
          <p:nvPr/>
        </p:nvSpPr>
        <p:spPr>
          <a:xfrm rot="10800000">
            <a:off x="6978551" y="2334513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 rot="10800000">
            <a:off x="6978551" y="3224009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7142311" y="2039937"/>
            <a:ext cx="34448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latin typeface="+mn-ea"/>
              </a:rPr>
              <a:t>▲</a:t>
            </a:r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r>
              <a:rPr lang="ko-KR" altLang="en-US" sz="900" dirty="0">
                <a:latin typeface="+mn-ea"/>
              </a:rPr>
              <a:t>▼</a:t>
            </a:r>
            <a:endParaRPr lang="en-US" altLang="ko-KR" sz="900" dirty="0">
              <a:latin typeface="+mn-ea"/>
            </a:endParaRPr>
          </a:p>
        </p:txBody>
      </p:sp>
      <p:sp>
        <p:nvSpPr>
          <p:cNvPr id="121" name="TextBox 120"/>
          <p:cNvSpPr txBox="1"/>
          <p:nvPr/>
        </p:nvSpPr>
        <p:spPr>
          <a:xfrm rot="10800000">
            <a:off x="6980114" y="4140572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 rot="10800000">
            <a:off x="6969225" y="5013176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350900" y="919076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720752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279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HCS-Mobile-02-1102</a:t>
            </a: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21374" y="324842"/>
            <a:ext cx="3016002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 </a:t>
            </a:r>
            <a:r>
              <a:rPr lang="ko-KR" altLang="en-US" dirty="0" smtClean="0"/>
              <a:t>배차현황 상세 </a:t>
            </a:r>
            <a:r>
              <a:rPr lang="en-US" altLang="ko-KR" dirty="0" smtClean="0"/>
              <a:t>(</a:t>
            </a:r>
            <a:r>
              <a:rPr lang="ko-KR" altLang="en-US" dirty="0" smtClean="0"/>
              <a:t>품목상세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21734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배차관리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배차일보 상세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해당부분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상세화면으로 이동한다</a:t>
            </a:r>
            <a:r>
              <a:rPr lang="en-US" altLang="ko-KR" sz="900" dirty="0"/>
              <a:t>. </a:t>
            </a:r>
            <a:r>
              <a:rPr lang="ko-KR" altLang="en-US" sz="900" dirty="0"/>
              <a:t>상세화면에서 상세한 배차정보를 확인할 수 있다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현재상태에 따라 버튼이 아래와 같이 바뀌며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아래 버튼을 통해 출발보고와 도착보고를 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 버튼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알림창으로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재확인 후 서버로 보고처리를 요청한다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출발보고후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배차일보 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배차일보 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이전화면으로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상태값은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서버쪽과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협의해봐야함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).</a:t>
            </a: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496227"/>
              </p:ext>
            </p:extLst>
          </p:nvPr>
        </p:nvGraphicFramePr>
        <p:xfrm>
          <a:off x="463104" y="1998965"/>
          <a:ext cx="3133890" cy="3596120"/>
        </p:xfrm>
        <a:graphic>
          <a:graphicData uri="http://schemas.openxmlformats.org/drawingml/2006/table">
            <a:tbl>
              <a:tblPr/>
              <a:tblGrid>
                <a:gridCol w="1008112"/>
                <a:gridCol w="1933993"/>
                <a:gridCol w="131319"/>
                <a:gridCol w="60466"/>
              </a:tblGrid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14010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시흥시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14009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정리물류창고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14008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성남 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강남구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14007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경기 광주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웅진물류센터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서초구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4008312" y="836712"/>
            <a:ext cx="3450259" cy="5588677"/>
            <a:chOff x="4008312" y="836712"/>
            <a:chExt cx="3450259" cy="5588677"/>
          </a:xfrm>
        </p:grpSpPr>
        <p:grpSp>
          <p:nvGrpSpPr>
            <p:cNvPr id="28" name="그룹 27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왼쪽 화살표 32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9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277199"/>
              </p:ext>
            </p:extLst>
          </p:nvPr>
        </p:nvGraphicFramePr>
        <p:xfrm>
          <a:off x="4171135" y="1929600"/>
          <a:ext cx="3160484" cy="348554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14009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배차완료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운송일자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㈜정리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강남물류센터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용인 정리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물류창고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오후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운송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4180771" y="5453732"/>
            <a:ext cx="3183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도착보고에 대한 취소는 배차담당자에게 문의하세요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798535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배차일보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37" name="타원 36"/>
          <p:cNvSpPr>
            <a:spLocks noChangeAspect="1"/>
          </p:cNvSpPr>
          <p:nvPr/>
        </p:nvSpPr>
        <p:spPr>
          <a:xfrm>
            <a:off x="3944888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350395" y="836711"/>
            <a:ext cx="3450259" cy="5588677"/>
            <a:chOff x="4008312" y="836712"/>
            <a:chExt cx="3450259" cy="5588677"/>
          </a:xfrm>
        </p:grpSpPr>
        <p:grpSp>
          <p:nvGrpSpPr>
            <p:cNvPr id="39" name="그룹 38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41" name="직사각형 40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4936580" y="1455311"/>
                <a:ext cx="1467148" cy="38159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2000" dirty="0" smtClean="0">
                    <a:solidFill>
                      <a:schemeClr val="tx1"/>
                    </a:solidFill>
                  </a:rPr>
                  <a:t> 배차일보</a:t>
                </a: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왼쪽 화살표 55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40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직사각형 57"/>
          <p:cNvSpPr/>
          <p:nvPr/>
        </p:nvSpPr>
        <p:spPr>
          <a:xfrm>
            <a:off x="427088" y="1976139"/>
            <a:ext cx="3204368" cy="89548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9" name="타원 58"/>
          <p:cNvSpPr>
            <a:spLocks noChangeAspect="1"/>
          </p:cNvSpPr>
          <p:nvPr/>
        </p:nvSpPr>
        <p:spPr>
          <a:xfrm>
            <a:off x="193976" y="184482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5241032" y="5747789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출발보고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69" name="타원 68"/>
          <p:cNvSpPr>
            <a:spLocks noChangeAspect="1"/>
          </p:cNvSpPr>
          <p:nvPr/>
        </p:nvSpPr>
        <p:spPr>
          <a:xfrm>
            <a:off x="5059313" y="5603089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147476" y="1914882"/>
            <a:ext cx="3204368" cy="349224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 rot="10800000">
            <a:off x="7039422" y="3296017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/>
          <p:cNvSpPr txBox="1"/>
          <p:nvPr/>
        </p:nvSpPr>
        <p:spPr>
          <a:xfrm rot="10800000">
            <a:off x="3352751" y="2316930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 rot="10800000">
            <a:off x="3352751" y="3224008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3516511" y="2039937"/>
            <a:ext cx="34448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latin typeface="+mn-ea"/>
              </a:rPr>
              <a:t>▲</a:t>
            </a:r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r>
              <a:rPr lang="ko-KR" altLang="en-US" sz="900" dirty="0">
                <a:latin typeface="+mn-ea"/>
              </a:rPr>
              <a:t>▼</a:t>
            </a:r>
            <a:endParaRPr lang="en-US" altLang="ko-KR" sz="900" dirty="0">
              <a:latin typeface="+mn-ea"/>
            </a:endParaRPr>
          </a:p>
        </p:txBody>
      </p:sp>
      <p:sp>
        <p:nvSpPr>
          <p:cNvPr id="76" name="TextBox 75"/>
          <p:cNvSpPr txBox="1"/>
          <p:nvPr/>
        </p:nvSpPr>
        <p:spPr>
          <a:xfrm rot="10800000">
            <a:off x="3354314" y="4140572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 rot="10800000">
            <a:off x="3343425" y="5013176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0" name="표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746314"/>
              </p:ext>
            </p:extLst>
          </p:nvPr>
        </p:nvGraphicFramePr>
        <p:xfrm>
          <a:off x="7907548" y="2096841"/>
          <a:ext cx="1739478" cy="1551489"/>
        </p:xfrm>
        <a:graphic>
          <a:graphicData uri="http://schemas.openxmlformats.org/drawingml/2006/table">
            <a:tbl>
              <a:tblPr/>
              <a:tblGrid>
                <a:gridCol w="890288"/>
                <a:gridCol w="849190"/>
              </a:tblGrid>
              <a:tr h="3476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상태</a:t>
                      </a:r>
                      <a:endParaRPr lang="ko-KR" altLang="en-U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버튼</a:t>
                      </a:r>
                      <a:endParaRPr lang="en-US" altLang="ko-KR" sz="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12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배차완료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12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출발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12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도착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1" name="모서리가 둥근 직사각형 80"/>
          <p:cNvSpPr/>
          <p:nvPr/>
        </p:nvSpPr>
        <p:spPr>
          <a:xfrm>
            <a:off x="8792402" y="2480539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출발보고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8792402" y="2871625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도착보고</a:t>
            </a:r>
          </a:p>
        </p:txBody>
      </p:sp>
      <p:sp>
        <p:nvSpPr>
          <p:cNvPr id="83" name="모서리가 둥근 직사각형 82"/>
          <p:cNvSpPr/>
          <p:nvPr/>
        </p:nvSpPr>
        <p:spPr>
          <a:xfrm>
            <a:off x="8782124" y="3265609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인수 확인</a:t>
            </a:r>
          </a:p>
        </p:txBody>
      </p:sp>
      <p:grpSp>
        <p:nvGrpSpPr>
          <p:cNvPr id="84" name="그룹 83"/>
          <p:cNvGrpSpPr/>
          <p:nvPr/>
        </p:nvGrpSpPr>
        <p:grpSpPr>
          <a:xfrm>
            <a:off x="7978313" y="4328810"/>
            <a:ext cx="1547696" cy="972399"/>
            <a:chOff x="4481963" y="2610453"/>
            <a:chExt cx="2395383" cy="1224139"/>
          </a:xfrm>
        </p:grpSpPr>
        <p:grpSp>
          <p:nvGrpSpPr>
            <p:cNvPr id="85" name="그룹 84"/>
            <p:cNvGrpSpPr/>
            <p:nvPr/>
          </p:nvGrpSpPr>
          <p:grpSpPr>
            <a:xfrm>
              <a:off x="4481963" y="2610453"/>
              <a:ext cx="2395383" cy="1224139"/>
              <a:chOff x="4480630" y="2704635"/>
              <a:chExt cx="2395383" cy="1224139"/>
            </a:xfrm>
          </p:grpSpPr>
          <p:grpSp>
            <p:nvGrpSpPr>
              <p:cNvPr id="87" name="그룹 86"/>
              <p:cNvGrpSpPr/>
              <p:nvPr/>
            </p:nvGrpSpPr>
            <p:grpSpPr>
              <a:xfrm>
                <a:off x="4480630" y="2704635"/>
                <a:ext cx="2395383" cy="1224139"/>
                <a:chOff x="2717767" y="2577548"/>
                <a:chExt cx="2395383" cy="1224139"/>
              </a:xfrm>
            </p:grpSpPr>
            <p:sp>
              <p:nvSpPr>
                <p:cNvPr id="89" name="TextBox 88"/>
                <p:cNvSpPr txBox="1"/>
                <p:nvPr/>
              </p:nvSpPr>
              <p:spPr bwMode="auto">
                <a:xfrm>
                  <a:off x="3771399" y="2752009"/>
                  <a:ext cx="734496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0" lang="ko-KR" altLang="en-US" sz="800" dirty="0" smtClean="0">
                      <a:latin typeface="맑은 고딕" pitchFamily="50" charset="-127"/>
                      <a:ea typeface="맑은 고딕" pitchFamily="50" charset="-127"/>
                    </a:rPr>
                    <a:t>로그인 필요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90" name="직사각형 89"/>
                <p:cNvSpPr/>
                <p:nvPr/>
              </p:nvSpPr>
              <p:spPr>
                <a:xfrm>
                  <a:off x="2717767" y="2577548"/>
                  <a:ext cx="2395383" cy="1224136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1" name="직사각형 90"/>
                <p:cNvSpPr/>
                <p:nvPr/>
              </p:nvSpPr>
              <p:spPr>
                <a:xfrm>
                  <a:off x="2730064" y="2947552"/>
                  <a:ext cx="2376262" cy="854135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TextBox 91"/>
                <p:cNvSpPr txBox="1"/>
                <p:nvPr/>
              </p:nvSpPr>
              <p:spPr bwMode="auto">
                <a:xfrm>
                  <a:off x="2827702" y="2597027"/>
                  <a:ext cx="682767" cy="3099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0" lang="ko-KR" altLang="en-US" sz="1000" b="1" dirty="0" smtClean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출발</a:t>
                  </a:r>
                  <a:endParaRPr kumimoji="0"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 bwMode="auto">
                <a:xfrm>
                  <a:off x="3188804" y="3580101"/>
                  <a:ext cx="45719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94" name="TextBox 93"/>
                <p:cNvSpPr txBox="1"/>
                <p:nvPr/>
              </p:nvSpPr>
              <p:spPr bwMode="auto">
                <a:xfrm>
                  <a:off x="3050597" y="3141550"/>
                  <a:ext cx="1984113" cy="2712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출발보고 하시겠습니까</a:t>
                  </a:r>
                  <a:r>
                    <a:rPr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?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sp>
            <p:nvSpPr>
              <p:cNvPr id="88" name="모서리가 둥근 직사각형 87"/>
              <p:cNvSpPr/>
              <p:nvPr/>
            </p:nvSpPr>
            <p:spPr>
              <a:xfrm>
                <a:off x="5705940" y="3656823"/>
                <a:ext cx="556336" cy="177008"/>
              </a:xfrm>
              <a:prstGeom prst="roundRect">
                <a:avLst>
                  <a:gd name="adj" fmla="val 4924"/>
                </a:avLst>
              </a:pr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800" dirty="0" smtClean="0">
                    <a:solidFill>
                      <a:schemeClr val="bg1"/>
                    </a:solidFill>
                  </a:rPr>
                  <a:t>확인</a:t>
                </a:r>
              </a:p>
            </p:txBody>
          </p:sp>
        </p:grpSp>
        <p:sp>
          <p:nvSpPr>
            <p:cNvPr id="86" name="모서리가 둥근 직사각형 85"/>
            <p:cNvSpPr/>
            <p:nvPr/>
          </p:nvSpPr>
          <p:spPr>
            <a:xfrm>
              <a:off x="5037688" y="3564068"/>
              <a:ext cx="556336" cy="177008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취소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347805" y="929139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433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HCS-Mobile-02-1103</a:t>
            </a: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21374" y="324842"/>
            <a:ext cx="3016002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 </a:t>
            </a:r>
            <a:r>
              <a:rPr lang="ko-KR" altLang="en-US" dirty="0" smtClean="0"/>
              <a:t>배차현황 상세 </a:t>
            </a:r>
            <a:r>
              <a:rPr lang="en-US" altLang="ko-KR" dirty="0" smtClean="0"/>
              <a:t>(</a:t>
            </a:r>
            <a:r>
              <a:rPr lang="ko-KR" altLang="en-US" dirty="0" smtClean="0"/>
              <a:t>품목상세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21734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배차일보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배차일보 상세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배차일보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현재상태에 따라 버튼이 아래와 같이 바뀌며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아래 버튼을 통해 출발보고와 도착보고를 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 버튼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알림창으로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재확인 후 서버로 보고처리를 요청한다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 완료 후 배차일보 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배차일보 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이전화면으로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인수 확인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팝업을 띄워준다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상태값은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서버쪽과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협의해봐야함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).</a:t>
            </a: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90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98906"/>
              </p:ext>
            </p:extLst>
          </p:nvPr>
        </p:nvGraphicFramePr>
        <p:xfrm>
          <a:off x="488504" y="1929600"/>
          <a:ext cx="3160484" cy="348554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14009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화물대기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운송일자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㈜정리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강남물류센터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용인 정리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물류창고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오후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운송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68" name="그룹 67"/>
          <p:cNvGrpSpPr/>
          <p:nvPr/>
        </p:nvGrpSpPr>
        <p:grpSpPr>
          <a:xfrm>
            <a:off x="4008312" y="836712"/>
            <a:ext cx="3450259" cy="5588677"/>
            <a:chOff x="4008312" y="836712"/>
            <a:chExt cx="3450259" cy="5588677"/>
          </a:xfrm>
        </p:grpSpPr>
        <p:grpSp>
          <p:nvGrpSpPr>
            <p:cNvPr id="78" name="그룹 77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97" name="직사각형 96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직사각형 97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직사각형 98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왼쪽 화살표 99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79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1" name="TextBox 100"/>
          <p:cNvSpPr txBox="1"/>
          <p:nvPr/>
        </p:nvSpPr>
        <p:spPr>
          <a:xfrm>
            <a:off x="4180771" y="5479836"/>
            <a:ext cx="3183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도착보고에 대한 취소는 배차담당자에게 문의하세요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4798535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배차일보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03" name="타원 102"/>
          <p:cNvSpPr>
            <a:spLocks noChangeAspect="1"/>
          </p:cNvSpPr>
          <p:nvPr/>
        </p:nvSpPr>
        <p:spPr>
          <a:xfrm>
            <a:off x="3944888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5241032" y="5773313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인수 확인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05" name="타원 104"/>
          <p:cNvSpPr>
            <a:spLocks noChangeAspect="1"/>
          </p:cNvSpPr>
          <p:nvPr/>
        </p:nvSpPr>
        <p:spPr>
          <a:xfrm>
            <a:off x="5059313" y="5628613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4147476" y="1914881"/>
            <a:ext cx="3204368" cy="353034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07" name="그룹 106"/>
          <p:cNvGrpSpPr/>
          <p:nvPr/>
        </p:nvGrpSpPr>
        <p:grpSpPr>
          <a:xfrm>
            <a:off x="348604" y="836712"/>
            <a:ext cx="3450259" cy="5588677"/>
            <a:chOff x="4008312" y="836712"/>
            <a:chExt cx="3450259" cy="5588677"/>
          </a:xfrm>
        </p:grpSpPr>
        <p:grpSp>
          <p:nvGrpSpPr>
            <p:cNvPr id="108" name="그룹 107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110" name="직사각형 109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왼쪽 화살표 112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09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4" name="TextBox 113"/>
          <p:cNvSpPr txBox="1"/>
          <p:nvPr/>
        </p:nvSpPr>
        <p:spPr>
          <a:xfrm>
            <a:off x="521063" y="5474940"/>
            <a:ext cx="3183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도착보고에 대한 취소는 배차담당자에게 문의하세요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1138827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배차일보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16" name="타원 115"/>
          <p:cNvSpPr>
            <a:spLocks noChangeAspect="1"/>
          </p:cNvSpPr>
          <p:nvPr/>
        </p:nvSpPr>
        <p:spPr>
          <a:xfrm>
            <a:off x="285180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1581324" y="5768417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도</a:t>
            </a:r>
            <a:r>
              <a:rPr lang="ko-KR" altLang="en-US" sz="800" dirty="0">
                <a:solidFill>
                  <a:schemeClr val="bg1"/>
                </a:solidFill>
              </a:rPr>
              <a:t>착</a:t>
            </a:r>
            <a:r>
              <a:rPr lang="ko-KR" altLang="en-US" sz="800" dirty="0" smtClean="0">
                <a:solidFill>
                  <a:schemeClr val="bg1"/>
                </a:solidFill>
              </a:rPr>
              <a:t>보고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18" name="타원 117"/>
          <p:cNvSpPr>
            <a:spLocks noChangeAspect="1"/>
          </p:cNvSpPr>
          <p:nvPr/>
        </p:nvSpPr>
        <p:spPr>
          <a:xfrm>
            <a:off x="1399605" y="5623717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487768" y="1914882"/>
            <a:ext cx="3204368" cy="353034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 rot="10800000">
            <a:off x="7014022" y="3296017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1" name="TextBox 120"/>
          <p:cNvSpPr txBox="1"/>
          <p:nvPr/>
        </p:nvSpPr>
        <p:spPr>
          <a:xfrm rot="10800000">
            <a:off x="3368825" y="3296016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2" name="표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977837"/>
              </p:ext>
            </p:extLst>
          </p:nvPr>
        </p:nvGraphicFramePr>
        <p:xfrm>
          <a:off x="4171135" y="1929600"/>
          <a:ext cx="3160484" cy="348554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14009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화물대기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운송일자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㈜정리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강남물류센터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용인 정리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물류창고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오후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운송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2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8" name="표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743443"/>
              </p:ext>
            </p:extLst>
          </p:nvPr>
        </p:nvGraphicFramePr>
        <p:xfrm>
          <a:off x="7907548" y="1844824"/>
          <a:ext cx="1739478" cy="1551489"/>
        </p:xfrm>
        <a:graphic>
          <a:graphicData uri="http://schemas.openxmlformats.org/drawingml/2006/table">
            <a:tbl>
              <a:tblPr/>
              <a:tblGrid>
                <a:gridCol w="890288"/>
                <a:gridCol w="849190"/>
              </a:tblGrid>
              <a:tr h="3476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상태</a:t>
                      </a:r>
                      <a:endParaRPr lang="ko-KR" altLang="en-U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버튼</a:t>
                      </a:r>
                      <a:endParaRPr lang="en-US" altLang="ko-KR" sz="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12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화물대기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12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운송중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12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도착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9" name="모서리가 둥근 직사각형 128"/>
          <p:cNvSpPr/>
          <p:nvPr/>
        </p:nvSpPr>
        <p:spPr>
          <a:xfrm>
            <a:off x="8792402" y="2230264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출발보고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8792402" y="2621350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도착보고</a:t>
            </a:r>
          </a:p>
        </p:txBody>
      </p:sp>
      <p:sp>
        <p:nvSpPr>
          <p:cNvPr id="131" name="모서리가 둥근 직사각형 130"/>
          <p:cNvSpPr/>
          <p:nvPr/>
        </p:nvSpPr>
        <p:spPr>
          <a:xfrm>
            <a:off x="8779702" y="3013501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인수 </a:t>
            </a:r>
            <a:r>
              <a:rPr lang="ko-KR" altLang="en-US" sz="800" dirty="0" err="1" smtClean="0">
                <a:solidFill>
                  <a:schemeClr val="bg1"/>
                </a:solidFill>
              </a:rPr>
              <a:t>롹인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132" name="그룹 131"/>
          <p:cNvGrpSpPr/>
          <p:nvPr/>
        </p:nvGrpSpPr>
        <p:grpSpPr>
          <a:xfrm>
            <a:off x="7978313" y="4112786"/>
            <a:ext cx="1547696" cy="972399"/>
            <a:chOff x="4481963" y="2610453"/>
            <a:chExt cx="2395383" cy="1224139"/>
          </a:xfrm>
        </p:grpSpPr>
        <p:grpSp>
          <p:nvGrpSpPr>
            <p:cNvPr id="133" name="그룹 132"/>
            <p:cNvGrpSpPr/>
            <p:nvPr/>
          </p:nvGrpSpPr>
          <p:grpSpPr>
            <a:xfrm>
              <a:off x="4481963" y="2610453"/>
              <a:ext cx="2395383" cy="1224139"/>
              <a:chOff x="4480630" y="2704635"/>
              <a:chExt cx="2395383" cy="1224139"/>
            </a:xfrm>
          </p:grpSpPr>
          <p:grpSp>
            <p:nvGrpSpPr>
              <p:cNvPr id="135" name="그룹 134"/>
              <p:cNvGrpSpPr/>
              <p:nvPr/>
            </p:nvGrpSpPr>
            <p:grpSpPr>
              <a:xfrm>
                <a:off x="4480630" y="2704635"/>
                <a:ext cx="2395383" cy="1224139"/>
                <a:chOff x="2717767" y="2577548"/>
                <a:chExt cx="2395383" cy="1224139"/>
              </a:xfrm>
            </p:grpSpPr>
            <p:sp>
              <p:nvSpPr>
                <p:cNvPr id="137" name="TextBox 136"/>
                <p:cNvSpPr txBox="1"/>
                <p:nvPr/>
              </p:nvSpPr>
              <p:spPr bwMode="auto">
                <a:xfrm>
                  <a:off x="3771399" y="2752009"/>
                  <a:ext cx="734496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0" lang="ko-KR" altLang="en-US" sz="800" dirty="0" smtClean="0">
                      <a:latin typeface="맑은 고딕" pitchFamily="50" charset="-127"/>
                      <a:ea typeface="맑은 고딕" pitchFamily="50" charset="-127"/>
                    </a:rPr>
                    <a:t>로그인 필요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>
                  <a:off x="2717767" y="2577548"/>
                  <a:ext cx="2395383" cy="1224136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>
                  <a:off x="2730064" y="2947552"/>
                  <a:ext cx="2376262" cy="854135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TextBox 139"/>
                <p:cNvSpPr txBox="1"/>
                <p:nvPr/>
              </p:nvSpPr>
              <p:spPr bwMode="auto">
                <a:xfrm>
                  <a:off x="2827702" y="2597027"/>
                  <a:ext cx="682767" cy="3099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0" lang="ko-KR" altLang="en-US" sz="1000" b="1" dirty="0" smtClean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도착</a:t>
                  </a:r>
                  <a:endParaRPr kumimoji="0"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141" name="TextBox 140"/>
                <p:cNvSpPr txBox="1"/>
                <p:nvPr/>
              </p:nvSpPr>
              <p:spPr bwMode="auto">
                <a:xfrm>
                  <a:off x="3188804" y="3580101"/>
                  <a:ext cx="45719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142" name="TextBox 141"/>
                <p:cNvSpPr txBox="1"/>
                <p:nvPr/>
              </p:nvSpPr>
              <p:spPr bwMode="auto">
                <a:xfrm>
                  <a:off x="3050597" y="3141550"/>
                  <a:ext cx="1984113" cy="2712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도착보고 하시겠습니까</a:t>
                  </a:r>
                  <a:r>
                    <a:rPr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?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sp>
            <p:nvSpPr>
              <p:cNvPr id="136" name="모서리가 둥근 직사각형 135"/>
              <p:cNvSpPr/>
              <p:nvPr/>
            </p:nvSpPr>
            <p:spPr>
              <a:xfrm>
                <a:off x="5816487" y="3672811"/>
                <a:ext cx="556336" cy="177008"/>
              </a:xfrm>
              <a:prstGeom prst="roundRect">
                <a:avLst>
                  <a:gd name="adj" fmla="val 4924"/>
                </a:avLst>
              </a:pr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800" dirty="0" smtClean="0">
                    <a:solidFill>
                      <a:schemeClr val="bg1"/>
                    </a:solidFill>
                  </a:rPr>
                  <a:t>확인</a:t>
                </a:r>
              </a:p>
            </p:txBody>
          </p:sp>
        </p:grpSp>
        <p:sp>
          <p:nvSpPr>
            <p:cNvPr id="134" name="모서리가 둥근 직사각형 133"/>
            <p:cNvSpPr/>
            <p:nvPr/>
          </p:nvSpPr>
          <p:spPr>
            <a:xfrm>
              <a:off x="5150036" y="3562641"/>
              <a:ext cx="556336" cy="177008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취소</a:t>
              </a: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356338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900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HCS-Mobile-02-1104</a:t>
            </a: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21374" y="324842"/>
            <a:ext cx="3016002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 </a:t>
            </a:r>
            <a:r>
              <a:rPr lang="ko-KR" altLang="en-US" dirty="0" smtClean="0"/>
              <a:t>배차현황 상세 </a:t>
            </a:r>
            <a:r>
              <a:rPr lang="en-US" altLang="ko-KR" dirty="0" smtClean="0"/>
              <a:t>(</a:t>
            </a:r>
            <a:r>
              <a:rPr lang="ko-KR" altLang="en-US" dirty="0" smtClean="0"/>
              <a:t>품목상세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21734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배차일보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배차일보 상세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배차일보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품목셀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세부항목을 팝업으로 표출한다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닫힘</a:t>
            </a:r>
            <a:r>
              <a:rPr lang="en-US" altLang="ko-KR" sz="900" dirty="0"/>
              <a:t>.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상태값은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서버쪽과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협의해봐야함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ko-KR" altLang="en-US" sz="90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9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221030"/>
              </p:ext>
            </p:extLst>
          </p:nvPr>
        </p:nvGraphicFramePr>
        <p:xfrm>
          <a:off x="488504" y="1929600"/>
          <a:ext cx="3160484" cy="348554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14009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화물대기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운송일자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㈜정리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강남물류센터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용인 정리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물류창고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오후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운송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70" name="그룹 69"/>
          <p:cNvGrpSpPr/>
          <p:nvPr/>
        </p:nvGrpSpPr>
        <p:grpSpPr>
          <a:xfrm>
            <a:off x="348604" y="836712"/>
            <a:ext cx="3450259" cy="5588677"/>
            <a:chOff x="4008312" y="836712"/>
            <a:chExt cx="3450259" cy="5588677"/>
          </a:xfrm>
        </p:grpSpPr>
        <p:grpSp>
          <p:nvGrpSpPr>
            <p:cNvPr id="71" name="그룹 70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73" name="직사각형 72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왼쪽 화살표 75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72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7" name="TextBox 76"/>
          <p:cNvSpPr txBox="1"/>
          <p:nvPr/>
        </p:nvSpPr>
        <p:spPr>
          <a:xfrm>
            <a:off x="521063" y="5429036"/>
            <a:ext cx="3183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도착보고에 대한 취소는 배차담당자에게 문의하세요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1138827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배차일보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81" name="타원 80"/>
          <p:cNvSpPr>
            <a:spLocks noChangeAspect="1"/>
          </p:cNvSpPr>
          <p:nvPr/>
        </p:nvSpPr>
        <p:spPr>
          <a:xfrm>
            <a:off x="1208584" y="3113899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1581324" y="5722513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인수 확인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487768" y="1914882"/>
            <a:ext cx="3204368" cy="345775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4" name="타원 83"/>
          <p:cNvSpPr>
            <a:spLocks noChangeAspect="1"/>
          </p:cNvSpPr>
          <p:nvPr/>
        </p:nvSpPr>
        <p:spPr>
          <a:xfrm>
            <a:off x="344488" y="134076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 rot="10800000">
            <a:off x="3368825" y="3296015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333352" y="3236708"/>
            <a:ext cx="2363613" cy="33630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4008312" y="836712"/>
            <a:ext cx="3450259" cy="5588677"/>
            <a:chOff x="4008312" y="836712"/>
            <a:chExt cx="3450259" cy="5588677"/>
          </a:xfrm>
        </p:grpSpPr>
        <p:grpSp>
          <p:nvGrpSpPr>
            <p:cNvPr id="88" name="그룹 87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직사각형 90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왼쪽 화살표 92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89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4" name="TextBox 93"/>
          <p:cNvSpPr txBox="1"/>
          <p:nvPr/>
        </p:nvSpPr>
        <p:spPr>
          <a:xfrm>
            <a:off x="4180771" y="5733836"/>
            <a:ext cx="3183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도착보고에 대한 취소는 배차담당자에게 문의하세요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4798535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배차일보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5241032" y="6027313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인수 확인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 rot="10800000">
            <a:off x="7014022" y="3296017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5" name="표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927910"/>
              </p:ext>
            </p:extLst>
          </p:nvPr>
        </p:nvGraphicFramePr>
        <p:xfrm>
          <a:off x="4160912" y="1929600"/>
          <a:ext cx="3160484" cy="381550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14009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화물대기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운송일시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09:05:10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㈜정리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강남물류센터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용인 정리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물류창고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운송료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                                                   80,000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오후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운송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3" name="직사각형 142"/>
          <p:cNvSpPr/>
          <p:nvPr/>
        </p:nvSpPr>
        <p:spPr>
          <a:xfrm>
            <a:off x="4008312" y="849420"/>
            <a:ext cx="3440388" cy="5588677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4430888" y="2415681"/>
            <a:ext cx="2380067" cy="2293524"/>
            <a:chOff x="4443808" y="2735081"/>
            <a:chExt cx="2380067" cy="2293524"/>
          </a:xfrm>
        </p:grpSpPr>
        <p:grpSp>
          <p:nvGrpSpPr>
            <p:cNvPr id="145" name="그룹 144"/>
            <p:cNvGrpSpPr/>
            <p:nvPr/>
          </p:nvGrpSpPr>
          <p:grpSpPr>
            <a:xfrm>
              <a:off x="4443808" y="2735081"/>
              <a:ext cx="2380067" cy="2293524"/>
              <a:chOff x="2680945" y="2607994"/>
              <a:chExt cx="2380067" cy="2293524"/>
            </a:xfrm>
          </p:grpSpPr>
          <p:sp>
            <p:nvSpPr>
              <p:cNvPr id="147" name="TextBox 146"/>
              <p:cNvSpPr txBox="1"/>
              <p:nvPr/>
            </p:nvSpPr>
            <p:spPr bwMode="auto">
              <a:xfrm>
                <a:off x="3771399" y="2752009"/>
                <a:ext cx="734496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800" dirty="0" smtClean="0">
                    <a:latin typeface="맑은 고딕" pitchFamily="50" charset="-127"/>
                    <a:ea typeface="맑은 고딕" pitchFamily="50" charset="-127"/>
                  </a:rPr>
                  <a:t>로그인 필요</a:t>
                </a:r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48" name="직사각형 147"/>
              <p:cNvSpPr/>
              <p:nvPr/>
            </p:nvSpPr>
            <p:spPr>
              <a:xfrm>
                <a:off x="2680945" y="2607994"/>
                <a:ext cx="2376264" cy="122413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9" name="직사각형 148"/>
              <p:cNvSpPr/>
              <p:nvPr/>
            </p:nvSpPr>
            <p:spPr>
              <a:xfrm>
                <a:off x="2684748" y="3112048"/>
                <a:ext cx="2376264" cy="178947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TextBox 149"/>
              <p:cNvSpPr txBox="1"/>
              <p:nvPr/>
            </p:nvSpPr>
            <p:spPr bwMode="auto">
              <a:xfrm>
                <a:off x="3692238" y="2734351"/>
                <a:ext cx="441146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10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품목</a:t>
                </a:r>
                <a:endParaRPr kumimoji="0"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51" name="TextBox 150"/>
              <p:cNvSpPr txBox="1"/>
              <p:nvPr/>
            </p:nvSpPr>
            <p:spPr bwMode="auto">
              <a:xfrm>
                <a:off x="3188804" y="3580101"/>
                <a:ext cx="45719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146" name="모서리가 둥근 직사각형 145"/>
            <p:cNvSpPr/>
            <p:nvPr/>
          </p:nvSpPr>
          <p:spPr>
            <a:xfrm>
              <a:off x="5357574" y="4790622"/>
              <a:ext cx="556337" cy="177008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graphicFrame>
        <p:nvGraphicFramePr>
          <p:cNvPr id="152" name="표 1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850"/>
              </p:ext>
            </p:extLst>
          </p:nvPr>
        </p:nvGraphicFramePr>
        <p:xfrm>
          <a:off x="4610249" y="3113899"/>
          <a:ext cx="2081099" cy="1243776"/>
        </p:xfrm>
        <a:graphic>
          <a:graphicData uri="http://schemas.openxmlformats.org/drawingml/2006/table">
            <a:tbl>
              <a:tblPr/>
              <a:tblGrid>
                <a:gridCol w="1584177"/>
                <a:gridCol w="496922"/>
              </a:tblGrid>
              <a:tr h="3600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수량</a:t>
                      </a:r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세탁기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TV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냉장고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350533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2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59856" y="1124744"/>
            <a:ext cx="1300161" cy="37147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Home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6" name="꺾인 연결선 5"/>
          <p:cNvCxnSpPr>
            <a:stCxn id="14" idx="0"/>
            <a:endCxn id="4" idx="2"/>
          </p:cNvCxnSpPr>
          <p:nvPr/>
        </p:nvCxnSpPr>
        <p:spPr>
          <a:xfrm rot="16200000" flipV="1">
            <a:off x="6243740" y="162417"/>
            <a:ext cx="521366" cy="318897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25" idx="0"/>
            <a:endCxn id="4" idx="2"/>
          </p:cNvCxnSpPr>
          <p:nvPr/>
        </p:nvCxnSpPr>
        <p:spPr>
          <a:xfrm rot="16200000" flipV="1">
            <a:off x="5619400" y="786757"/>
            <a:ext cx="521366" cy="194029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492608"/>
              </p:ext>
            </p:extLst>
          </p:nvPr>
        </p:nvGraphicFramePr>
        <p:xfrm>
          <a:off x="7572408" y="2017586"/>
          <a:ext cx="1053000" cy="13744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3000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고객 지원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고객 공지 사항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공지 사항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대리점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지점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1:1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문의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답변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23" name="꺾인 연결선 22"/>
          <p:cNvCxnSpPr>
            <a:stCxn id="16" idx="0"/>
            <a:endCxn id="4" idx="2"/>
          </p:cNvCxnSpPr>
          <p:nvPr/>
        </p:nvCxnSpPr>
        <p:spPr>
          <a:xfrm rot="5400000" flipH="1" flipV="1">
            <a:off x="3672253" y="779902"/>
            <a:ext cx="521366" cy="195400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593619"/>
              </p:ext>
            </p:extLst>
          </p:nvPr>
        </p:nvGraphicFramePr>
        <p:xfrm>
          <a:off x="1088249" y="2017586"/>
          <a:ext cx="1148108" cy="7019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8108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사용자 관리 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 예약 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b="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취소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900" b="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 </a:t>
                      </a:r>
                      <a:r>
                        <a:rPr lang="ko-KR" altLang="en-US" sz="900" b="0" kern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현황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191158"/>
              </p:ext>
            </p:extLst>
          </p:nvPr>
        </p:nvGraphicFramePr>
        <p:xfrm>
          <a:off x="2379857" y="2017586"/>
          <a:ext cx="1152156" cy="1005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2156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운영자 관리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대리점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직원 관리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0" name="꺾인 연결선 19"/>
          <p:cNvCxnSpPr>
            <a:stCxn id="15" idx="0"/>
            <a:endCxn id="4" idx="2"/>
          </p:cNvCxnSpPr>
          <p:nvPr/>
        </p:nvCxnSpPr>
        <p:spPr>
          <a:xfrm rot="5400000" flipH="1" flipV="1">
            <a:off x="3025437" y="133086"/>
            <a:ext cx="521366" cy="324763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288831"/>
              </p:ext>
            </p:extLst>
          </p:nvPr>
        </p:nvGraphicFramePr>
        <p:xfrm>
          <a:off x="6272685" y="2017586"/>
          <a:ext cx="1155087" cy="1340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087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관제 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현황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당일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차량 위치 관제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차량 이동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경로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165590" y="227021"/>
            <a:ext cx="4274526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Menu A</a:t>
            </a:r>
            <a:r>
              <a:rPr lang="en-US" sz="1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​rchitecture</a:t>
            </a:r>
            <a:endParaRPr lang="ko-KR" altLang="en-US" sz="1600" b="1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22" name="Line 422"/>
          <p:cNvSpPr>
            <a:spLocks noChangeShapeType="1"/>
          </p:cNvSpPr>
          <p:nvPr/>
        </p:nvSpPr>
        <p:spPr bwMode="auto">
          <a:xfrm>
            <a:off x="309563" y="562339"/>
            <a:ext cx="90471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09563" y="581389"/>
            <a:ext cx="121443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802721"/>
              </p:ext>
            </p:extLst>
          </p:nvPr>
        </p:nvGraphicFramePr>
        <p:xfrm>
          <a:off x="8697416" y="3862654"/>
          <a:ext cx="1062362" cy="1375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362"/>
              </a:tblGrid>
              <a:tr h="3373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 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직원가입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 찾기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 bwMode="auto">
          <a:xfrm>
            <a:off x="1064568" y="5445224"/>
            <a:ext cx="5458546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기초 정보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주문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??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분전에는 주문 불가 설정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예약후 주문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??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 이내 미 결제시 결제 취소 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구역 관리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동 단위로 차량 매칭 배정을 위한 메뉴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</a:t>
            </a: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권역 관리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해당 지역을 묶어서 표현을 하는 방식으로 등록을 하고 차량 매칭을 할 수 있는 방안으로처리를 할 것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일일 마감을 지어야 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기초 정보 관리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336353"/>
              </p:ext>
            </p:extLst>
          </p:nvPr>
        </p:nvGraphicFramePr>
        <p:xfrm>
          <a:off x="3675513" y="2017586"/>
          <a:ext cx="1155087" cy="1340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087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직원관리  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직원 근태 관리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직원 작업 내역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정산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내역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9" name="꺾인 연결선 28"/>
          <p:cNvCxnSpPr>
            <a:stCxn id="30" idx="0"/>
            <a:endCxn id="4" idx="2"/>
          </p:cNvCxnSpPr>
          <p:nvPr/>
        </p:nvCxnSpPr>
        <p:spPr>
          <a:xfrm rot="5400000" flipH="1" flipV="1">
            <a:off x="4320813" y="1428463"/>
            <a:ext cx="521366" cy="65688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136074" y="4203812"/>
            <a:ext cx="41044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사이트 사용자 레벨 및 주요 관리 권한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] </a:t>
            </a:r>
            <a:endParaRPr lang="en-US" altLang="ko-KR" sz="105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Admin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</a:t>
            </a:r>
            <a:r>
              <a:rPr lang="en-US" altLang="ko-KR" sz="105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사이트의 전반적인 관리를 하는 관리자임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지역관리자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대리점과 사용자를 관리를 하는 관리자 레벨임 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관리자  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본사가 직영 및 대리는 하는 관리자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manager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</a:t>
            </a:r>
            <a:r>
              <a:rPr lang="en-US" altLang="ko-KR" sz="105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차량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단위로 정산을 </a:t>
            </a:r>
            <a:r>
              <a:rPr lang="ko-KR" altLang="en-US" sz="105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기분적인 단위의 소그룹 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Staff 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차량의 작업을 하는 지원을 직원임 </a:t>
            </a:r>
            <a:endParaRPr lang="ko-KR" altLang="en-US" sz="105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531851"/>
              </p:ext>
            </p:extLst>
          </p:nvPr>
        </p:nvGraphicFramePr>
        <p:xfrm>
          <a:off x="4974100" y="2017586"/>
          <a:ext cx="1155087" cy="1340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087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</a:rPr>
                        <a:t>레포트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중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중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중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43" name="꺾인 연결선 42"/>
          <p:cNvCxnSpPr>
            <a:stCxn id="42" idx="0"/>
            <a:endCxn id="4" idx="2"/>
          </p:cNvCxnSpPr>
          <p:nvPr/>
        </p:nvCxnSpPr>
        <p:spPr>
          <a:xfrm rot="16200000" flipV="1">
            <a:off x="4970107" y="1436050"/>
            <a:ext cx="521366" cy="64170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72480" y="702671"/>
            <a:ext cx="3092513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</a:t>
            </a:r>
            <a:r>
              <a:rPr lang="en-US" altLang="ko-KR" sz="1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0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관리자   </a:t>
            </a:r>
            <a:r>
              <a:rPr lang="en-US" altLang="ko-KR" sz="1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00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본사가 직영 및 대리는 하는 관리자</a:t>
            </a:r>
            <a:endParaRPr lang="en-US" altLang="ko-KR" sz="10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198446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HCS-Mobile-02-1105</a:t>
            </a: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21374" y="324842"/>
            <a:ext cx="3016002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 </a:t>
            </a:r>
            <a:r>
              <a:rPr lang="ko-KR" altLang="en-US" dirty="0" smtClean="0"/>
              <a:t>배차현황 상세 </a:t>
            </a:r>
            <a:r>
              <a:rPr lang="en-US" altLang="ko-KR" dirty="0" smtClean="0"/>
              <a:t>(</a:t>
            </a:r>
            <a:r>
              <a:rPr lang="ko-KR" altLang="en-US" dirty="0" smtClean="0"/>
              <a:t>품목상세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21734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배차일보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배차일보 상세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배차일보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인수 확인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인수 확인 화면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팝업된다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전자문서 연동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상태값은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서버쪽과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협의해봐야함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).</a:t>
            </a: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90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9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646936"/>
              </p:ext>
            </p:extLst>
          </p:nvPr>
        </p:nvGraphicFramePr>
        <p:xfrm>
          <a:off x="488504" y="1929600"/>
          <a:ext cx="3160484" cy="348554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14009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화물대기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운송일자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㈜정리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강남물류센터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용인 정리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물류창고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오후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운송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70" name="그룹 69"/>
          <p:cNvGrpSpPr/>
          <p:nvPr/>
        </p:nvGrpSpPr>
        <p:grpSpPr>
          <a:xfrm>
            <a:off x="348604" y="836712"/>
            <a:ext cx="3450259" cy="5588677"/>
            <a:chOff x="4008312" y="836712"/>
            <a:chExt cx="3450259" cy="5588677"/>
          </a:xfrm>
        </p:grpSpPr>
        <p:grpSp>
          <p:nvGrpSpPr>
            <p:cNvPr id="71" name="그룹 70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73" name="직사각형 72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왼쪽 화살표 75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72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7" name="TextBox 76"/>
          <p:cNvSpPr txBox="1"/>
          <p:nvPr/>
        </p:nvSpPr>
        <p:spPr>
          <a:xfrm>
            <a:off x="521063" y="5429036"/>
            <a:ext cx="3183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도착보고에 대한 취소는 배차담당자에게 문의하세요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1138827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배차일보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1581324" y="5722513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인수 확인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84" name="타원 83"/>
          <p:cNvSpPr>
            <a:spLocks noChangeAspect="1"/>
          </p:cNvSpPr>
          <p:nvPr/>
        </p:nvSpPr>
        <p:spPr>
          <a:xfrm>
            <a:off x="344488" y="134076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 rot="10800000">
            <a:off x="3368825" y="3296015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4008312" y="836712"/>
            <a:ext cx="3450259" cy="5588677"/>
            <a:chOff x="4008312" y="836712"/>
            <a:chExt cx="3450259" cy="5588677"/>
          </a:xfrm>
        </p:grpSpPr>
        <p:grpSp>
          <p:nvGrpSpPr>
            <p:cNvPr id="88" name="그룹 87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직사각형 90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왼쪽 화살표 92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89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4" name="TextBox 93"/>
          <p:cNvSpPr txBox="1"/>
          <p:nvPr/>
        </p:nvSpPr>
        <p:spPr>
          <a:xfrm>
            <a:off x="4180771" y="5733836"/>
            <a:ext cx="3183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도착보고에 대한 취소는 배차담당자에게 문의하세요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4798535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배차일보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5241032" y="6027313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인수 확인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 rot="10800000">
            <a:off x="7014022" y="3296017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5" name="표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878984"/>
              </p:ext>
            </p:extLst>
          </p:nvPr>
        </p:nvGraphicFramePr>
        <p:xfrm>
          <a:off x="4160912" y="1929600"/>
          <a:ext cx="3160484" cy="381550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14009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화물대기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운송일시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09:05:10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㈜정리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강남물류센터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용인 정리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물류창고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운송료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                                                   80,000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오후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운송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1" name="타원 80"/>
          <p:cNvSpPr>
            <a:spLocks noChangeAspect="1"/>
          </p:cNvSpPr>
          <p:nvPr/>
        </p:nvSpPr>
        <p:spPr>
          <a:xfrm>
            <a:off x="1473324" y="5680356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4028377" y="847147"/>
            <a:ext cx="3440388" cy="5588677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763" y="1484784"/>
            <a:ext cx="2927076" cy="4150791"/>
          </a:xfrm>
          <a:prstGeom prst="rect">
            <a:avLst/>
          </a:prstGeom>
        </p:spPr>
      </p:pic>
      <p:sp>
        <p:nvSpPr>
          <p:cNvPr id="53" name="모서리가 둥근 직사각형 52"/>
          <p:cNvSpPr/>
          <p:nvPr/>
        </p:nvSpPr>
        <p:spPr>
          <a:xfrm>
            <a:off x="5834104" y="5194421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확인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4891315" y="5194420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취소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323851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960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HCS-Mobile-03-1101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4" y="53556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운송관리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운송현</a:t>
            </a:r>
            <a:r>
              <a:rPr lang="ko-KR" altLang="en-US" dirty="0"/>
              <a:t>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배송일보  메뉴 </a:t>
            </a:r>
            <a:r>
              <a:rPr lang="ko-KR" altLang="en-US" sz="900" dirty="0" err="1"/>
              <a:t>클리시</a:t>
            </a:r>
            <a:r>
              <a:rPr lang="ko-KR" altLang="en-US" sz="900" dirty="0"/>
              <a:t> 운송현황을 확인할 수 있는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/>
              <a:t>배차일시를</a:t>
            </a:r>
            <a:r>
              <a:rPr lang="ko-KR" altLang="en-US" sz="900" dirty="0"/>
              <a:t> 입력하고 조회 버튼을 클릭하여 운송현황을 조회한다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/>
              <a:t>뒤로가기</a:t>
            </a:r>
            <a:r>
              <a:rPr lang="ko-KR" altLang="en-US" sz="900" dirty="0"/>
              <a:t> 버튼을 클릭해 </a:t>
            </a:r>
            <a:r>
              <a:rPr lang="ko-KR" altLang="en-US" sz="900" dirty="0" err="1"/>
              <a:t>메인화면으로</a:t>
            </a:r>
            <a:r>
              <a:rPr lang="ko-KR" altLang="en-US" sz="900" dirty="0"/>
              <a:t>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**</a:t>
            </a:r>
            <a:r>
              <a:rPr lang="ko-KR" altLang="en-US" sz="900" dirty="0" err="1"/>
              <a:t>운송일시는</a:t>
            </a:r>
            <a:r>
              <a:rPr lang="ko-KR" altLang="en-US" sz="900" dirty="0"/>
              <a:t> 달력팝업으로만 입력가능하며 직접입력은 불가하다</a:t>
            </a:r>
            <a:r>
              <a:rPr lang="en-US" altLang="ko-KR" sz="900" dirty="0" smtClean="0"/>
              <a:t>.</a:t>
            </a:r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** </a:t>
            </a:r>
            <a:r>
              <a:rPr lang="ko-KR" altLang="en-US" sz="900" dirty="0"/>
              <a:t>상태 </a:t>
            </a:r>
            <a:r>
              <a:rPr lang="en-US" altLang="ko-KR" sz="900" dirty="0"/>
              <a:t>: </a:t>
            </a:r>
            <a:r>
              <a:rPr lang="ko-KR" altLang="en-US" sz="900" dirty="0"/>
              <a:t>완료</a:t>
            </a:r>
            <a:r>
              <a:rPr lang="en-US" altLang="ko-KR" sz="900" dirty="0"/>
              <a:t>, </a:t>
            </a:r>
            <a:r>
              <a:rPr lang="ko-KR" altLang="en-US" sz="900" dirty="0"/>
              <a:t>도착 만 </a:t>
            </a:r>
            <a:r>
              <a:rPr lang="ko-KR" altLang="en-US" sz="900" dirty="0" err="1"/>
              <a:t>리스트업된다</a:t>
            </a:r>
            <a:r>
              <a:rPr lang="en-US" altLang="ko-KR" sz="900" dirty="0"/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/>
              <a:t>진행중인 </a:t>
            </a:r>
            <a:r>
              <a:rPr lang="ko-KR" altLang="en-US" sz="900" dirty="0" err="1"/>
              <a:t>배차건은</a:t>
            </a:r>
            <a:r>
              <a:rPr lang="ko-KR" altLang="en-US" sz="900" dirty="0"/>
              <a:t> 배차일보에서 확인할 수 있다</a:t>
            </a:r>
            <a:r>
              <a:rPr lang="en-US" altLang="ko-KR" sz="900" dirty="0" smtClean="0"/>
              <a:t>.</a:t>
            </a: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</a:t>
            </a:r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41614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58" name="텍스트 개체 틀 4"/>
          <p:cNvSpPr>
            <a:spLocks noGrp="1"/>
          </p:cNvSpPr>
          <p:nvPr/>
        </p:nvSpPr>
        <p:spPr bwMode="auto">
          <a:xfrm>
            <a:off x="5318400" y="315525"/>
            <a:ext cx="3018976" cy="220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운송현황</a:t>
            </a:r>
            <a:endParaRPr lang="ko-KR" altLang="en-US" dirty="0"/>
          </a:p>
        </p:txBody>
      </p:sp>
      <p:sp>
        <p:nvSpPr>
          <p:cNvPr id="83" name="직사각형 82"/>
          <p:cNvSpPr/>
          <p:nvPr/>
        </p:nvSpPr>
        <p:spPr>
          <a:xfrm>
            <a:off x="7773669" y="1931690"/>
            <a:ext cx="2016224" cy="224702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84" name="Text Box"/>
          <p:cNvSpPr>
            <a:spLocks/>
          </p:cNvSpPr>
          <p:nvPr/>
        </p:nvSpPr>
        <p:spPr bwMode="auto">
          <a:xfrm>
            <a:off x="7845677" y="2363738"/>
            <a:ext cx="1872195" cy="1656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ea"/>
                <a:cs typeface="+mn-cs"/>
              </a:rPr>
              <a:t>2015-07-05</a:t>
            </a:r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5" name="Rectangle 309"/>
          <p:cNvSpPr>
            <a:spLocks noChangeArrowheads="1"/>
          </p:cNvSpPr>
          <p:nvPr/>
        </p:nvSpPr>
        <p:spPr bwMode="auto">
          <a:xfrm>
            <a:off x="8669641" y="3982851"/>
            <a:ext cx="357374" cy="130175"/>
          </a:xfrm>
          <a:prstGeom prst="rect">
            <a:avLst/>
          </a:prstGeom>
          <a:solidFill>
            <a:schemeClr val="tx2">
              <a:lumMod val="75000"/>
            </a:schemeClr>
          </a:solidFill>
          <a:ln w="6350" algn="ctr">
            <a:solidFill>
              <a:srgbClr val="B2B2B2"/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확인</a:t>
            </a:r>
            <a:endParaRPr kumimoji="1" lang="ko-KR" altLang="ko-KR" sz="8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86" name="Text Box"/>
          <p:cNvSpPr>
            <a:spLocks/>
          </p:cNvSpPr>
          <p:nvPr/>
        </p:nvSpPr>
        <p:spPr bwMode="auto">
          <a:xfrm>
            <a:off x="7845677" y="2579762"/>
            <a:ext cx="1872195" cy="165600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dist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ea"/>
                <a:cs typeface="+mn-cs"/>
              </a:rPr>
              <a:t>◀         </a:t>
            </a:r>
            <a:r>
              <a:rPr kumimoji="1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ea"/>
                <a:cs typeface="+mn-cs"/>
              </a:rPr>
              <a:t>2015</a:t>
            </a:r>
            <a:r>
              <a:rPr kumimoji="1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ea"/>
                <a:cs typeface="+mn-cs"/>
              </a:rPr>
              <a:t>년 </a:t>
            </a:r>
            <a:r>
              <a:rPr kumimoji="1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ea"/>
                <a:cs typeface="+mn-cs"/>
              </a:rPr>
              <a:t>7</a:t>
            </a:r>
            <a:r>
              <a:rPr kumimoji="1" lang="ko-KR" altLang="en-US" sz="800" dirty="0" smtClean="0">
                <a:solidFill>
                  <a:srgbClr val="262626"/>
                </a:solidFill>
                <a:latin typeface="+mn-ea"/>
              </a:rPr>
              <a:t>월        ▶</a:t>
            </a:r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7845677" y="2007119"/>
            <a:ext cx="1872195" cy="28461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날짜 선택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9501861" y="2003698"/>
            <a:ext cx="238180" cy="28176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X</a:t>
            </a:r>
            <a:endParaRPr lang="ko-KR" altLang="en-US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aphicFrame>
        <p:nvGraphicFramePr>
          <p:cNvPr id="89" name="표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617993"/>
              </p:ext>
            </p:extLst>
          </p:nvPr>
        </p:nvGraphicFramePr>
        <p:xfrm>
          <a:off x="7917686" y="2795786"/>
          <a:ext cx="1755479" cy="1121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884"/>
                <a:gridCol w="246884"/>
                <a:gridCol w="246884"/>
                <a:gridCol w="246884"/>
                <a:gridCol w="274175"/>
                <a:gridCol w="246884"/>
                <a:gridCol w="246884"/>
              </a:tblGrid>
              <a:tr h="1869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일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월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화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수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목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금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토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6972">
                <a:tc>
                  <a:txBody>
                    <a:bodyPr/>
                    <a:lstStyle/>
                    <a:p>
                      <a:pPr algn="r" latinLnBrk="1"/>
                      <a:endParaRPr lang="ko-KR" altLang="en-US" sz="7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7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697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7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7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697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12</a:t>
                      </a:r>
                      <a:endParaRPr lang="ko-KR" altLang="en-US" sz="7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13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14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15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16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17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18</a:t>
                      </a:r>
                      <a:endParaRPr lang="ko-KR" altLang="en-US" sz="7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697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19</a:t>
                      </a:r>
                      <a:endParaRPr lang="ko-KR" altLang="en-US" sz="7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20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21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22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23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24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25</a:t>
                      </a:r>
                      <a:endParaRPr lang="ko-KR" altLang="en-US" sz="7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697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26</a:t>
                      </a:r>
                      <a:endParaRPr lang="ko-KR" altLang="en-US" sz="7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27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28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7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76" name="그룹 75"/>
          <p:cNvGrpSpPr/>
          <p:nvPr/>
        </p:nvGrpSpPr>
        <p:grpSpPr>
          <a:xfrm>
            <a:off x="4016896" y="836712"/>
            <a:ext cx="3445791" cy="5588677"/>
            <a:chOff x="4016896" y="836712"/>
            <a:chExt cx="3445791" cy="5588677"/>
          </a:xfrm>
        </p:grpSpPr>
        <p:sp>
          <p:nvSpPr>
            <p:cNvPr id="77" name="직사각형 76"/>
            <p:cNvSpPr/>
            <p:nvPr/>
          </p:nvSpPr>
          <p:spPr>
            <a:xfrm>
              <a:off x="4016896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4016896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4936580" y="1455311"/>
              <a:ext cx="1467148" cy="38159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dirty="0" smtClean="0">
                  <a:solidFill>
                    <a:schemeClr val="tx1"/>
                  </a:solidFill>
                </a:rPr>
                <a:t>운송현황</a:t>
              </a: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4021012" y="1437894"/>
              <a:ext cx="3441675" cy="40881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1" name="왼쪽 화살표 100"/>
            <p:cNvSpPr/>
            <p:nvPr/>
          </p:nvSpPr>
          <p:spPr>
            <a:xfrm>
              <a:off x="4099126" y="1484784"/>
              <a:ext cx="360041" cy="266269"/>
            </a:xfrm>
            <a:prstGeom prst="leftArrow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102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605" y="980714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타원 102"/>
          <p:cNvSpPr>
            <a:spLocks noChangeAspect="1"/>
          </p:cNvSpPr>
          <p:nvPr/>
        </p:nvSpPr>
        <p:spPr>
          <a:xfrm>
            <a:off x="3944888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104" name="표 1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782411"/>
              </p:ext>
            </p:extLst>
          </p:nvPr>
        </p:nvGraphicFramePr>
        <p:xfrm>
          <a:off x="4063504" y="1969697"/>
          <a:ext cx="3334000" cy="390898"/>
        </p:xfrm>
        <a:graphic>
          <a:graphicData uri="http://schemas.openxmlformats.org/drawingml/2006/table">
            <a:tbl>
              <a:tblPr/>
              <a:tblGrid>
                <a:gridCol w="1045429"/>
                <a:gridCol w="2288571"/>
              </a:tblGrid>
              <a:tr h="3908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운송일시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        ~</a:t>
                      </a:r>
                      <a:endParaRPr lang="ko-KR" altLang="en-US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5" name="직사각형 104"/>
          <p:cNvSpPr/>
          <p:nvPr/>
        </p:nvSpPr>
        <p:spPr>
          <a:xfrm>
            <a:off x="5599733" y="2072100"/>
            <a:ext cx="895319" cy="21859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2016-01-13</a:t>
            </a:r>
            <a:endParaRPr lang="ko-KR" altLang="en-US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06" name="그림 105" descr="icon_calendar.gi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934" y="2101774"/>
            <a:ext cx="140725" cy="16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" name="모서리가 둥근 직사각형 106"/>
          <p:cNvSpPr/>
          <p:nvPr/>
        </p:nvSpPr>
        <p:spPr>
          <a:xfrm>
            <a:off x="6565648" y="1990444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4147476" y="1933932"/>
            <a:ext cx="3204368" cy="43483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3" name="타원 112"/>
          <p:cNvSpPr>
            <a:spLocks noChangeAspect="1"/>
          </p:cNvSpPr>
          <p:nvPr/>
        </p:nvSpPr>
        <p:spPr>
          <a:xfrm>
            <a:off x="3943833" y="1876585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4588768" y="2073548"/>
            <a:ext cx="895319" cy="21859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2016-01-13</a:t>
            </a:r>
            <a:endParaRPr lang="ko-KR" altLang="en-US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15" name="그림 114" descr="icon_calendar.gi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077" y="2103222"/>
            <a:ext cx="140725" cy="16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직사각형 116"/>
          <p:cNvSpPr/>
          <p:nvPr/>
        </p:nvSpPr>
        <p:spPr>
          <a:xfrm>
            <a:off x="2290565" y="838800"/>
            <a:ext cx="1510307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60354" y="2535017"/>
            <a:ext cx="1929600" cy="2532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운송현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황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9" name="TextBox 128"/>
          <p:cNvSpPr txBox="1"/>
          <p:nvPr/>
        </p:nvSpPr>
        <p:spPr>
          <a:xfrm rot="5400000">
            <a:off x="2002931" y="1490996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0" name="그룹 129"/>
          <p:cNvGrpSpPr/>
          <p:nvPr/>
        </p:nvGrpSpPr>
        <p:grpSpPr>
          <a:xfrm>
            <a:off x="358938" y="1959962"/>
            <a:ext cx="1926515" cy="289851"/>
            <a:chOff x="5236340" y="1061547"/>
            <a:chExt cx="1933722" cy="289851"/>
          </a:xfrm>
        </p:grpSpPr>
        <p:sp>
          <p:nvSpPr>
            <p:cNvPr id="131" name="직사각형 130"/>
            <p:cNvSpPr/>
            <p:nvPr/>
          </p:nvSpPr>
          <p:spPr>
            <a:xfrm>
              <a:off x="5236340" y="1061547"/>
              <a:ext cx="1933205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배차관리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 rot="5400000">
              <a:off x="6887029" y="1068364"/>
              <a:ext cx="288032" cy="27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3" name="그룹 132"/>
          <p:cNvGrpSpPr/>
          <p:nvPr/>
        </p:nvGrpSpPr>
        <p:grpSpPr>
          <a:xfrm>
            <a:off x="358938" y="2245162"/>
            <a:ext cx="1926515" cy="289854"/>
            <a:chOff x="5236340" y="1061547"/>
            <a:chExt cx="1933722" cy="289854"/>
          </a:xfrm>
        </p:grpSpPr>
        <p:sp>
          <p:nvSpPr>
            <p:cNvPr id="134" name="직사각형 133"/>
            <p:cNvSpPr/>
            <p:nvPr/>
          </p:nvSpPr>
          <p:spPr>
            <a:xfrm>
              <a:off x="5236340" y="1061547"/>
              <a:ext cx="1933205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운송관</a:t>
              </a:r>
              <a:r>
                <a:rPr lang="ko-KR" alt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리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 rot="5400000">
              <a:off x="6887029" y="1068367"/>
              <a:ext cx="288032" cy="27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6" name="그룹 135"/>
          <p:cNvGrpSpPr/>
          <p:nvPr/>
        </p:nvGrpSpPr>
        <p:grpSpPr>
          <a:xfrm>
            <a:off x="364565" y="2781678"/>
            <a:ext cx="1925999" cy="289855"/>
            <a:chOff x="5236340" y="1061547"/>
            <a:chExt cx="1933204" cy="289855"/>
          </a:xfrm>
        </p:grpSpPr>
        <p:sp>
          <p:nvSpPr>
            <p:cNvPr id="137" name="직사각형 136"/>
            <p:cNvSpPr/>
            <p:nvPr/>
          </p:nvSpPr>
          <p:spPr>
            <a:xfrm>
              <a:off x="5236340" y="1061547"/>
              <a:ext cx="1929592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관제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 rot="5400000">
              <a:off x="6887029" y="106888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3" name="그룹 142"/>
          <p:cNvGrpSpPr/>
          <p:nvPr/>
        </p:nvGrpSpPr>
        <p:grpSpPr>
          <a:xfrm>
            <a:off x="364564" y="3064768"/>
            <a:ext cx="1920916" cy="289855"/>
            <a:chOff x="5245900" y="1061547"/>
            <a:chExt cx="1928102" cy="289855"/>
          </a:xfrm>
        </p:grpSpPr>
        <p:sp>
          <p:nvSpPr>
            <p:cNvPr id="146" name="직사각형 145"/>
            <p:cNvSpPr/>
            <p:nvPr/>
          </p:nvSpPr>
          <p:spPr>
            <a:xfrm>
              <a:off x="5245900" y="1061547"/>
              <a:ext cx="1928102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 rot="5400000">
              <a:off x="6887029" y="1114707"/>
              <a:ext cx="288032" cy="185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53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642" y="982800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4" name="직사각형 153"/>
          <p:cNvSpPr/>
          <p:nvPr/>
        </p:nvSpPr>
        <p:spPr>
          <a:xfrm>
            <a:off x="358938" y="836712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360079" y="836712"/>
            <a:ext cx="1925401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6" name="타원 155"/>
          <p:cNvSpPr>
            <a:spLocks noChangeAspect="1"/>
          </p:cNvSpPr>
          <p:nvPr/>
        </p:nvSpPr>
        <p:spPr>
          <a:xfrm>
            <a:off x="255529" y="256492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482868" y="964818"/>
            <a:ext cx="1690302" cy="844381"/>
            <a:chOff x="5598676" y="1108197"/>
            <a:chExt cx="1690302" cy="844381"/>
          </a:xfrm>
        </p:grpSpPr>
        <p:pic>
          <p:nvPicPr>
            <p:cNvPr id="158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9" name="직사각형 158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1" name="TextBox 160"/>
          <p:cNvSpPr txBox="1"/>
          <p:nvPr/>
        </p:nvSpPr>
        <p:spPr>
          <a:xfrm>
            <a:off x="1002019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2" name="표 1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949536"/>
              </p:ext>
            </p:extLst>
          </p:nvPr>
        </p:nvGraphicFramePr>
        <p:xfrm>
          <a:off x="507928" y="6093296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5" name="표 1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501617"/>
              </p:ext>
            </p:extLst>
          </p:nvPr>
        </p:nvGraphicFramePr>
        <p:xfrm>
          <a:off x="4088904" y="2492896"/>
          <a:ext cx="3133890" cy="3596120"/>
        </p:xfrm>
        <a:graphic>
          <a:graphicData uri="http://schemas.openxmlformats.org/drawingml/2006/table">
            <a:tbl>
              <a:tblPr/>
              <a:tblGrid>
                <a:gridCol w="1008112"/>
                <a:gridCol w="1933993"/>
                <a:gridCol w="131319"/>
                <a:gridCol w="60466"/>
              </a:tblGrid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14010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시흥시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14009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정리물류창고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도착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14008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성남 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강남구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14007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경기 광주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웅진물류센터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서초구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6" name="TextBox 165"/>
          <p:cNvSpPr txBox="1"/>
          <p:nvPr/>
        </p:nvSpPr>
        <p:spPr>
          <a:xfrm rot="10800000">
            <a:off x="6978551" y="2819028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7" name="TextBox 166"/>
          <p:cNvSpPr txBox="1"/>
          <p:nvPr/>
        </p:nvSpPr>
        <p:spPr>
          <a:xfrm rot="10800000">
            <a:off x="6978551" y="3715365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7142311" y="2543993"/>
            <a:ext cx="34448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latin typeface="+mn-ea"/>
              </a:rPr>
              <a:t>▲</a:t>
            </a:r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r>
              <a:rPr lang="ko-KR" altLang="en-US" sz="900" dirty="0">
                <a:latin typeface="+mn-ea"/>
              </a:rPr>
              <a:t>▼</a:t>
            </a:r>
            <a:endParaRPr lang="en-US" altLang="ko-KR" sz="900" dirty="0">
              <a:latin typeface="+mn-ea"/>
            </a:endParaRPr>
          </a:p>
        </p:txBody>
      </p:sp>
      <p:sp>
        <p:nvSpPr>
          <p:cNvPr id="169" name="TextBox 168"/>
          <p:cNvSpPr txBox="1"/>
          <p:nvPr/>
        </p:nvSpPr>
        <p:spPr>
          <a:xfrm rot="10800000">
            <a:off x="6980114" y="4615036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0" name="TextBox 169"/>
          <p:cNvSpPr txBox="1"/>
          <p:nvPr/>
        </p:nvSpPr>
        <p:spPr>
          <a:xfrm rot="10800000">
            <a:off x="6969225" y="5517232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364225" y="928083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720752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596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HCS-Mobile-03-1102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4" y="53556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Home &gt; </a:t>
            </a:r>
            <a:r>
              <a:rPr lang="ko-KR" altLang="en-US" dirty="0" smtClean="0"/>
              <a:t>운송관리 </a:t>
            </a:r>
            <a:r>
              <a:rPr lang="en-US" altLang="ko-KR" dirty="0"/>
              <a:t>&gt; </a:t>
            </a:r>
            <a:r>
              <a:rPr lang="ko-KR" altLang="en-US" dirty="0" smtClean="0"/>
              <a:t>운송현황 상세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해당부분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운송내역의 상세정보를 확인할 수 있는 화면으로 이동한다</a:t>
            </a:r>
            <a:r>
              <a:rPr lang="en-US" altLang="ko-KR" sz="900" dirty="0"/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r>
              <a:rPr lang="ko-KR" altLang="en-US" sz="900" dirty="0" err="1"/>
              <a:t>뒤로가기</a:t>
            </a:r>
            <a:r>
              <a:rPr lang="ko-KR" altLang="en-US" sz="900" dirty="0"/>
              <a:t> 버튼을 클릭해 </a:t>
            </a:r>
            <a:r>
              <a:rPr lang="ko-KR" altLang="en-US" sz="900" dirty="0" err="1"/>
              <a:t>메인화면으로</a:t>
            </a:r>
            <a:r>
              <a:rPr lang="ko-KR" altLang="en-US" sz="900" dirty="0"/>
              <a:t>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**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운송상태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주문완료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주문취소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배차완료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배차취소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출발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   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강제도착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 &lt;-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모바일에서는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표출될 일이 없음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도착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실적등록완료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endParaRPr lang="en-US" altLang="ko-KR" sz="900" dirty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**</a:t>
            </a:r>
            <a:r>
              <a:rPr lang="ko-KR" altLang="en-US" sz="900" dirty="0" err="1"/>
              <a:t>운송일시는</a:t>
            </a:r>
            <a:r>
              <a:rPr lang="ko-KR" altLang="en-US" sz="900" dirty="0"/>
              <a:t> 달력팝업으로만 입력가능하며 직접입력은 불가하다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endParaRPr lang="en-US" altLang="ko-KR" sz="9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4"/>
          </p:nvPr>
        </p:nvSpPr>
        <p:spPr>
          <a:xfrm>
            <a:off x="5332089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4"/>
          <p:cNvSpPr>
            <a:spLocks noGrp="1"/>
          </p:cNvSpPr>
          <p:nvPr/>
        </p:nvSpPr>
        <p:spPr bwMode="auto">
          <a:xfrm>
            <a:off x="5286709" y="323903"/>
            <a:ext cx="2978659" cy="202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 </a:t>
            </a:r>
            <a:r>
              <a:rPr lang="ko-KR" altLang="en-US" dirty="0" smtClean="0"/>
              <a:t>운송현황 상세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890287"/>
              </p:ext>
            </p:extLst>
          </p:nvPr>
        </p:nvGraphicFramePr>
        <p:xfrm>
          <a:off x="454596" y="2492896"/>
          <a:ext cx="3133890" cy="3596120"/>
        </p:xfrm>
        <a:graphic>
          <a:graphicData uri="http://schemas.openxmlformats.org/drawingml/2006/table">
            <a:tbl>
              <a:tblPr/>
              <a:tblGrid>
                <a:gridCol w="1008112"/>
                <a:gridCol w="1933993"/>
                <a:gridCol w="131319"/>
                <a:gridCol w="60466"/>
              </a:tblGrid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14010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시흥시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14009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정리물류창고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도착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14008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성남 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강남구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14007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경기 광주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웅진물류센터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서초구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그룹 58"/>
          <p:cNvGrpSpPr/>
          <p:nvPr/>
        </p:nvGrpSpPr>
        <p:grpSpPr>
          <a:xfrm>
            <a:off x="4016896" y="836712"/>
            <a:ext cx="3445791" cy="5588677"/>
            <a:chOff x="4016896" y="836712"/>
            <a:chExt cx="3445791" cy="5588677"/>
          </a:xfrm>
        </p:grpSpPr>
        <p:grpSp>
          <p:nvGrpSpPr>
            <p:cNvPr id="63" name="그룹 62"/>
            <p:cNvGrpSpPr/>
            <p:nvPr/>
          </p:nvGrpSpPr>
          <p:grpSpPr>
            <a:xfrm>
              <a:off x="4016896" y="836712"/>
              <a:ext cx="3445791" cy="5588677"/>
              <a:chOff x="4016896" y="836712"/>
              <a:chExt cx="3445791" cy="5588677"/>
            </a:xfrm>
          </p:grpSpPr>
          <p:sp>
            <p:nvSpPr>
              <p:cNvPr id="69" name="직사각형 68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40210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왼쪽 화살표 82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66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1" name="직사각형 90"/>
          <p:cNvSpPr/>
          <p:nvPr/>
        </p:nvSpPr>
        <p:spPr>
          <a:xfrm>
            <a:off x="4798535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운송현</a:t>
            </a:r>
            <a:r>
              <a:rPr lang="ko-KR" altLang="en-US" sz="2000" dirty="0">
                <a:solidFill>
                  <a:schemeClr val="tx1"/>
                </a:solidFill>
              </a:rPr>
              <a:t>황</a:t>
            </a:r>
            <a:r>
              <a:rPr lang="ko-KR" altLang="en-US" sz="2000" dirty="0" smtClean="0">
                <a:solidFill>
                  <a:schemeClr val="tx1"/>
                </a:solidFill>
              </a:rPr>
              <a:t>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359183" y="836712"/>
            <a:ext cx="3448800" cy="5588677"/>
            <a:chOff x="4011486" y="836712"/>
            <a:chExt cx="3448800" cy="5588677"/>
          </a:xfrm>
        </p:grpSpPr>
        <p:sp>
          <p:nvSpPr>
            <p:cNvPr id="96" name="직사각형 95"/>
            <p:cNvSpPr/>
            <p:nvPr/>
          </p:nvSpPr>
          <p:spPr>
            <a:xfrm>
              <a:off x="4016896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4016896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4936580" y="1455311"/>
              <a:ext cx="1467148" cy="38159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dirty="0" smtClean="0">
                  <a:solidFill>
                    <a:schemeClr val="tx1"/>
                  </a:solidFill>
                </a:rPr>
                <a:t>운송현황</a:t>
              </a: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4011486" y="1437894"/>
              <a:ext cx="3448800" cy="40881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0" name="왼쪽 화살표 99"/>
            <p:cNvSpPr/>
            <p:nvPr/>
          </p:nvSpPr>
          <p:spPr>
            <a:xfrm>
              <a:off x="4099126" y="1484784"/>
              <a:ext cx="360041" cy="266269"/>
            </a:xfrm>
            <a:prstGeom prst="leftArrow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101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02" y="980714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직사각형 101"/>
          <p:cNvSpPr/>
          <p:nvPr/>
        </p:nvSpPr>
        <p:spPr>
          <a:xfrm>
            <a:off x="380480" y="2490104"/>
            <a:ext cx="3204368" cy="93889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3" name="타원 102"/>
          <p:cNvSpPr>
            <a:spLocks noChangeAspect="1"/>
          </p:cNvSpPr>
          <p:nvPr/>
        </p:nvSpPr>
        <p:spPr>
          <a:xfrm>
            <a:off x="176837" y="234888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04" name="타원 103"/>
          <p:cNvSpPr>
            <a:spLocks noChangeAspect="1"/>
          </p:cNvSpPr>
          <p:nvPr/>
        </p:nvSpPr>
        <p:spPr>
          <a:xfrm>
            <a:off x="3944888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105" name="표 1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137554"/>
              </p:ext>
            </p:extLst>
          </p:nvPr>
        </p:nvGraphicFramePr>
        <p:xfrm>
          <a:off x="4171135" y="1929600"/>
          <a:ext cx="3160484" cy="447542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</a:rPr>
                        <a:t>주문번호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</a:t>
                      </a:r>
                      <a:r>
                        <a:rPr kumimoji="1" lang="en-US" altLang="ko-KR" sz="8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14010</a:t>
                      </a:r>
                      <a:endParaRPr kumimoji="1" lang="ko-KR" altLang="en-US" sz="800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운송상태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kumimoji="1" lang="ko-KR" altLang="en-US" sz="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운송일자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㈜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파렛트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강남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창고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출발일시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2015-10-12 09:45:11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시흥시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도착일시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2015-10-12 10:50:00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오전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11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수령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인수 확인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6" name="TextBox 105"/>
          <p:cNvSpPr txBox="1"/>
          <p:nvPr/>
        </p:nvSpPr>
        <p:spPr bwMode="auto">
          <a:xfrm>
            <a:off x="5053132" y="6132264"/>
            <a:ext cx="23357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v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5015866" y="6132264"/>
            <a:ext cx="3193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□</a:t>
            </a:r>
            <a:endParaRPr lang="ko-KR" altLang="en-US" sz="1200" dirty="0">
              <a:latin typeface="+mn-ea"/>
            </a:endParaRPr>
          </a:p>
        </p:txBody>
      </p:sp>
      <p:graphicFrame>
        <p:nvGraphicFramePr>
          <p:cNvPr id="110" name="표 1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674011"/>
              </p:ext>
            </p:extLst>
          </p:nvPr>
        </p:nvGraphicFramePr>
        <p:xfrm>
          <a:off x="417551" y="1969697"/>
          <a:ext cx="3334000" cy="390898"/>
        </p:xfrm>
        <a:graphic>
          <a:graphicData uri="http://schemas.openxmlformats.org/drawingml/2006/table">
            <a:tbl>
              <a:tblPr/>
              <a:tblGrid>
                <a:gridCol w="1045429"/>
                <a:gridCol w="2288571"/>
              </a:tblGrid>
              <a:tr h="3908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운송일시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        ~</a:t>
                      </a:r>
                      <a:endParaRPr lang="ko-KR" altLang="en-US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1" name="직사각형 110"/>
          <p:cNvSpPr/>
          <p:nvPr/>
        </p:nvSpPr>
        <p:spPr>
          <a:xfrm>
            <a:off x="1953780" y="2072100"/>
            <a:ext cx="895319" cy="21859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2016-01-13</a:t>
            </a:r>
            <a:endParaRPr lang="ko-KR" altLang="en-US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12" name="그림 111" descr="icon_calendar.g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981" y="2101774"/>
            <a:ext cx="140725" cy="16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2919695" y="1990444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114" name="직사각형 113"/>
          <p:cNvSpPr/>
          <p:nvPr/>
        </p:nvSpPr>
        <p:spPr>
          <a:xfrm>
            <a:off x="942815" y="2073548"/>
            <a:ext cx="895319" cy="21859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2016-01-13</a:t>
            </a:r>
            <a:endParaRPr lang="ko-KR" altLang="en-US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15" name="그림 114" descr="icon_calendar.g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124" y="2103222"/>
            <a:ext cx="140725" cy="16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" name="TextBox 115"/>
          <p:cNvSpPr txBox="1"/>
          <p:nvPr/>
        </p:nvSpPr>
        <p:spPr>
          <a:xfrm rot="10800000">
            <a:off x="7039422" y="3296017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TextBox 117"/>
          <p:cNvSpPr txBox="1"/>
          <p:nvPr/>
        </p:nvSpPr>
        <p:spPr>
          <a:xfrm rot="10800000">
            <a:off x="3344243" y="2819028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 rot="10800000">
            <a:off x="3344243" y="3728064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3508003" y="2543993"/>
            <a:ext cx="34448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latin typeface="+mn-ea"/>
              </a:rPr>
              <a:t>▲</a:t>
            </a:r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r>
              <a:rPr lang="ko-KR" altLang="en-US" sz="900" dirty="0">
                <a:latin typeface="+mn-ea"/>
              </a:rPr>
              <a:t>▼</a:t>
            </a:r>
            <a:endParaRPr lang="en-US" altLang="ko-KR" sz="900" dirty="0">
              <a:latin typeface="+mn-ea"/>
            </a:endParaRPr>
          </a:p>
        </p:txBody>
      </p:sp>
      <p:sp>
        <p:nvSpPr>
          <p:cNvPr id="121" name="TextBox 120"/>
          <p:cNvSpPr txBox="1"/>
          <p:nvPr/>
        </p:nvSpPr>
        <p:spPr>
          <a:xfrm rot="10800000">
            <a:off x="3345806" y="4589636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 rot="10800000">
            <a:off x="3334917" y="5517232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347805" y="928083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34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HCS-Mobile-03-1103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4" y="53556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990600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Home &gt; </a:t>
            </a:r>
            <a:r>
              <a:rPr lang="ko-KR" altLang="en-US" dirty="0" smtClean="0"/>
              <a:t>운송관리 </a:t>
            </a:r>
            <a:r>
              <a:rPr lang="en-US" altLang="ko-KR" dirty="0"/>
              <a:t>&gt; </a:t>
            </a:r>
            <a:r>
              <a:rPr lang="ko-KR" altLang="en-US" dirty="0" smtClean="0"/>
              <a:t>운송현황 상세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운송현황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품목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세부항목팝업이 표출된다</a:t>
            </a:r>
            <a:r>
              <a:rPr lang="en-US" altLang="ko-KR" sz="900" dirty="0"/>
              <a:t>. (</a:t>
            </a: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닫힘</a:t>
            </a:r>
            <a:r>
              <a:rPr lang="en-US" altLang="ko-KR" sz="900" dirty="0"/>
              <a:t>.)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4"/>
          <p:cNvSpPr>
            <a:spLocks noGrp="1"/>
          </p:cNvSpPr>
          <p:nvPr/>
        </p:nvSpPr>
        <p:spPr bwMode="auto">
          <a:xfrm>
            <a:off x="5318400" y="315525"/>
            <a:ext cx="3018976" cy="220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 </a:t>
            </a:r>
            <a:r>
              <a:rPr lang="ko-KR" altLang="en-US" dirty="0" smtClean="0"/>
              <a:t>운송현황 상세 </a:t>
            </a:r>
            <a:r>
              <a:rPr lang="en-US" altLang="ko-KR" dirty="0" smtClean="0"/>
              <a:t>(</a:t>
            </a:r>
            <a:r>
              <a:rPr lang="ko-KR" altLang="en-US" dirty="0" smtClean="0"/>
              <a:t>품목상세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2" name="표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48687"/>
              </p:ext>
            </p:extLst>
          </p:nvPr>
        </p:nvGraphicFramePr>
        <p:xfrm>
          <a:off x="488504" y="1947832"/>
          <a:ext cx="3160484" cy="447542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</a:rPr>
                        <a:t>주문번호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</a:t>
                      </a:r>
                      <a:r>
                        <a:rPr kumimoji="1" lang="en-US" altLang="ko-KR" sz="8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14010</a:t>
                      </a:r>
                      <a:endParaRPr kumimoji="1" lang="ko-KR" altLang="en-US" sz="800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운송상태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kumimoji="1" lang="ko-KR" altLang="en-US" sz="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운송일자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㈜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파렛트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강남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창고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출발일시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2015-12-10 10:01:23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시흥시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도착일시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2015-12-10 12:30:10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오전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11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수령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인수 확인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78" name="그룹 77"/>
          <p:cNvGrpSpPr/>
          <p:nvPr/>
        </p:nvGrpSpPr>
        <p:grpSpPr>
          <a:xfrm>
            <a:off x="369888" y="836712"/>
            <a:ext cx="3445791" cy="5588677"/>
            <a:chOff x="4016896" y="836712"/>
            <a:chExt cx="3445791" cy="5588677"/>
          </a:xfrm>
        </p:grpSpPr>
        <p:grpSp>
          <p:nvGrpSpPr>
            <p:cNvPr id="88" name="그룹 87"/>
            <p:cNvGrpSpPr/>
            <p:nvPr/>
          </p:nvGrpSpPr>
          <p:grpSpPr>
            <a:xfrm>
              <a:off x="4016896" y="836712"/>
              <a:ext cx="3445791" cy="5588677"/>
              <a:chOff x="4016896" y="836712"/>
              <a:chExt cx="3445791" cy="5588677"/>
            </a:xfrm>
          </p:grpSpPr>
          <p:sp>
            <p:nvSpPr>
              <p:cNvPr id="103" name="직사각형 102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>
                <a:off x="40210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왼쪽 화살표 107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98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9" name="직사각형 108"/>
          <p:cNvSpPr/>
          <p:nvPr/>
        </p:nvSpPr>
        <p:spPr>
          <a:xfrm>
            <a:off x="1151527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운송현</a:t>
            </a:r>
            <a:r>
              <a:rPr lang="ko-KR" altLang="en-US" sz="2000" dirty="0">
                <a:solidFill>
                  <a:schemeClr val="tx1"/>
                </a:solidFill>
              </a:rPr>
              <a:t>황</a:t>
            </a:r>
            <a:r>
              <a:rPr lang="ko-KR" altLang="en-US" sz="2000" dirty="0" smtClean="0">
                <a:solidFill>
                  <a:schemeClr val="tx1"/>
                </a:solidFill>
              </a:rPr>
              <a:t>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10" name="타원 109"/>
          <p:cNvSpPr>
            <a:spLocks noChangeAspect="1"/>
          </p:cNvSpPr>
          <p:nvPr/>
        </p:nvSpPr>
        <p:spPr>
          <a:xfrm>
            <a:off x="297880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 bwMode="auto">
          <a:xfrm>
            <a:off x="1406124" y="6105996"/>
            <a:ext cx="23357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v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1368858" y="6123359"/>
            <a:ext cx="3193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□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14" name="TextBox 113"/>
          <p:cNvSpPr txBox="1"/>
          <p:nvPr/>
        </p:nvSpPr>
        <p:spPr>
          <a:xfrm rot="10800000">
            <a:off x="3368825" y="3323084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1333352" y="3263777"/>
            <a:ext cx="2363613" cy="33630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6" name="타원 115"/>
          <p:cNvSpPr>
            <a:spLocks noChangeAspect="1"/>
          </p:cNvSpPr>
          <p:nvPr/>
        </p:nvSpPr>
        <p:spPr>
          <a:xfrm>
            <a:off x="1208608" y="3212976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117" name="그룹 116"/>
          <p:cNvGrpSpPr/>
          <p:nvPr/>
        </p:nvGrpSpPr>
        <p:grpSpPr>
          <a:xfrm>
            <a:off x="4016896" y="836712"/>
            <a:ext cx="3445791" cy="5588677"/>
            <a:chOff x="4016896" y="836712"/>
            <a:chExt cx="3445791" cy="5588677"/>
          </a:xfrm>
        </p:grpSpPr>
        <p:grpSp>
          <p:nvGrpSpPr>
            <p:cNvPr id="118" name="그룹 117"/>
            <p:cNvGrpSpPr/>
            <p:nvPr/>
          </p:nvGrpSpPr>
          <p:grpSpPr>
            <a:xfrm>
              <a:off x="4016896" y="836712"/>
              <a:ext cx="3445791" cy="5588677"/>
              <a:chOff x="4016896" y="836712"/>
              <a:chExt cx="3445791" cy="5588677"/>
            </a:xfrm>
          </p:grpSpPr>
          <p:sp>
            <p:nvSpPr>
              <p:cNvPr id="120" name="직사각형 119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>
                <a:off x="40210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왼쪽 화살표 122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19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4" name="직사각형 123"/>
          <p:cNvSpPr/>
          <p:nvPr/>
        </p:nvSpPr>
        <p:spPr>
          <a:xfrm>
            <a:off x="4798535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운송현</a:t>
            </a:r>
            <a:r>
              <a:rPr lang="ko-KR" altLang="en-US" sz="2000" dirty="0">
                <a:solidFill>
                  <a:schemeClr val="tx1"/>
                </a:solidFill>
              </a:rPr>
              <a:t>황</a:t>
            </a:r>
            <a:r>
              <a:rPr lang="ko-KR" altLang="en-US" sz="2000" dirty="0" smtClean="0">
                <a:solidFill>
                  <a:schemeClr val="tx1"/>
                </a:solidFill>
              </a:rPr>
              <a:t>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25" name="표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905444"/>
              </p:ext>
            </p:extLst>
          </p:nvPr>
        </p:nvGraphicFramePr>
        <p:xfrm>
          <a:off x="4171135" y="1929600"/>
          <a:ext cx="3160484" cy="381550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</a:rPr>
                        <a:t>주문번호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</a:t>
                      </a:r>
                      <a:r>
                        <a:rPr kumimoji="1" lang="en-US" altLang="ko-KR" sz="8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14010</a:t>
                      </a:r>
                      <a:endParaRPr kumimoji="1" lang="ko-KR" altLang="en-US" sz="800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kumimoji="1" lang="ko-KR" altLang="en-US" sz="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운송일시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㈜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파렛트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강남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창고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시흥시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오전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11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수령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인수 확인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6" name="TextBox 125"/>
          <p:cNvSpPr txBox="1"/>
          <p:nvPr/>
        </p:nvSpPr>
        <p:spPr bwMode="auto">
          <a:xfrm>
            <a:off x="5053132" y="5441032"/>
            <a:ext cx="23357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v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5015866" y="5441032"/>
            <a:ext cx="3193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□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29" name="TextBox 128"/>
          <p:cNvSpPr txBox="1"/>
          <p:nvPr/>
        </p:nvSpPr>
        <p:spPr>
          <a:xfrm rot="10800000">
            <a:off x="7039422" y="2963044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4022299" y="836712"/>
            <a:ext cx="3440388" cy="5588677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510092" y="2780627"/>
            <a:ext cx="2380067" cy="2055541"/>
            <a:chOff x="4510092" y="2780627"/>
            <a:chExt cx="2380067" cy="2055541"/>
          </a:xfrm>
        </p:grpSpPr>
        <p:grpSp>
          <p:nvGrpSpPr>
            <p:cNvPr id="132" name="그룹 131"/>
            <p:cNvGrpSpPr/>
            <p:nvPr/>
          </p:nvGrpSpPr>
          <p:grpSpPr>
            <a:xfrm>
              <a:off x="4510092" y="2780627"/>
              <a:ext cx="2380067" cy="2055541"/>
              <a:chOff x="2680945" y="2607994"/>
              <a:chExt cx="2380067" cy="2055541"/>
            </a:xfrm>
          </p:grpSpPr>
          <p:sp>
            <p:nvSpPr>
              <p:cNvPr id="134" name="TextBox 133"/>
              <p:cNvSpPr txBox="1"/>
              <p:nvPr/>
            </p:nvSpPr>
            <p:spPr bwMode="auto">
              <a:xfrm>
                <a:off x="3771399" y="2752009"/>
                <a:ext cx="734496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800" dirty="0" smtClean="0">
                    <a:latin typeface="맑은 고딕" pitchFamily="50" charset="-127"/>
                    <a:ea typeface="맑은 고딕" pitchFamily="50" charset="-127"/>
                  </a:rPr>
                  <a:t>로그인 필요</a:t>
                </a:r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35" name="직사각형 134"/>
              <p:cNvSpPr/>
              <p:nvPr/>
            </p:nvSpPr>
            <p:spPr>
              <a:xfrm>
                <a:off x="2680945" y="2607994"/>
                <a:ext cx="2376264" cy="122413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36" name="직사각형 135"/>
              <p:cNvSpPr/>
              <p:nvPr/>
            </p:nvSpPr>
            <p:spPr>
              <a:xfrm>
                <a:off x="2684748" y="3112048"/>
                <a:ext cx="2376264" cy="155148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TextBox 136"/>
              <p:cNvSpPr txBox="1"/>
              <p:nvPr/>
            </p:nvSpPr>
            <p:spPr bwMode="auto">
              <a:xfrm>
                <a:off x="2755305" y="2734351"/>
                <a:ext cx="441146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10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품목</a:t>
                </a:r>
                <a:endParaRPr kumimoji="0"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38" name="TextBox 137"/>
              <p:cNvSpPr txBox="1"/>
              <p:nvPr/>
            </p:nvSpPr>
            <p:spPr bwMode="auto">
              <a:xfrm>
                <a:off x="3188804" y="3580101"/>
                <a:ext cx="45719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133" name="모서리가 둥근 직사각형 132"/>
            <p:cNvSpPr/>
            <p:nvPr/>
          </p:nvSpPr>
          <p:spPr>
            <a:xfrm>
              <a:off x="5423858" y="4548136"/>
              <a:ext cx="556337" cy="177008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graphicFrame>
        <p:nvGraphicFramePr>
          <p:cNvPr id="139" name="표 1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242714"/>
              </p:ext>
            </p:extLst>
          </p:nvPr>
        </p:nvGraphicFramePr>
        <p:xfrm>
          <a:off x="4679256" y="3484054"/>
          <a:ext cx="2081099" cy="949198"/>
        </p:xfrm>
        <a:graphic>
          <a:graphicData uri="http://schemas.openxmlformats.org/drawingml/2006/table">
            <a:tbl>
              <a:tblPr/>
              <a:tblGrid>
                <a:gridCol w="1584177"/>
                <a:gridCol w="496922"/>
              </a:tblGrid>
              <a:tr h="3600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수량</a:t>
                      </a:r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파렛트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356218" y="91797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320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HCS-Mobile-04-1101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41615" y="302684"/>
            <a:ext cx="2882031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smtClean="0"/>
              <a:t>관제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990600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관제 </a:t>
            </a:r>
            <a:r>
              <a:rPr lang="en-US" altLang="ko-KR" dirty="0"/>
              <a:t>&gt; </a:t>
            </a:r>
            <a:r>
              <a:rPr lang="ko-KR" altLang="en-US" dirty="0" smtClean="0"/>
              <a:t>위치관</a:t>
            </a:r>
            <a:r>
              <a:rPr lang="ko-KR" altLang="en-US" dirty="0"/>
              <a:t>제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관제메뉴의 위치관제 메뉴를 클릭하여 위치관제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en-US" altLang="ko-KR" sz="900" dirty="0"/>
              <a:t>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위치관제 화면에서 당일 배차의 상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차지를 확인한다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 보고가 이루어진 배차 건은 상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차지에 출발시간 이나 도착 시간이 표시된다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맵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하단의 테이블에서 당일 배차건수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처리 건수를 확인한다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영역과 같이 배차 건을 클릭하면 해당 주문에 대한 이동 경로만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빨간선이나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파란선과  같이 표시된다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 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주문번호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1705(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첫번째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클릭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빨간선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주문번호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1702(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두번째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파란선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 위치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확인을 위해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현위치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버튼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      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클릭하여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맵을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내 위치로 이동시킨다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/>
              <a:t>메인화면으로</a:t>
            </a:r>
            <a:r>
              <a:rPr lang="ko-KR" altLang="en-US" sz="900" dirty="0"/>
              <a:t>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solidFill>
                  <a:srgbClr val="FF0000"/>
                </a:solidFill>
              </a:rPr>
              <a:t>**</a:t>
            </a:r>
            <a:r>
              <a:rPr lang="ko-KR" altLang="en-US" sz="900" dirty="0" err="1">
                <a:solidFill>
                  <a:srgbClr val="FF0000"/>
                </a:solidFill>
              </a:rPr>
              <a:t>상태값</a:t>
            </a:r>
            <a:r>
              <a:rPr lang="ko-KR" altLang="en-US" sz="900" dirty="0">
                <a:solidFill>
                  <a:srgbClr val="FF0000"/>
                </a:solidFill>
              </a:rPr>
              <a:t> 협의 필요함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solidFill>
                  <a:srgbClr val="FF0000"/>
                </a:solidFill>
              </a:rPr>
              <a:t>**</a:t>
            </a:r>
            <a:r>
              <a:rPr lang="ko-KR" altLang="en-US" sz="900" dirty="0">
                <a:solidFill>
                  <a:srgbClr val="FF0000"/>
                </a:solidFill>
              </a:rPr>
              <a:t>출발</a:t>
            </a:r>
            <a:r>
              <a:rPr lang="en-US" altLang="ko-KR" sz="900" dirty="0">
                <a:solidFill>
                  <a:srgbClr val="FF0000"/>
                </a:solidFill>
              </a:rPr>
              <a:t>/</a:t>
            </a:r>
            <a:r>
              <a:rPr lang="ko-KR" altLang="en-US" sz="900" dirty="0">
                <a:solidFill>
                  <a:srgbClr val="FF0000"/>
                </a:solidFill>
              </a:rPr>
              <a:t>도착</a:t>
            </a:r>
            <a:r>
              <a:rPr lang="en-US" altLang="ko-KR" sz="900" dirty="0">
                <a:solidFill>
                  <a:srgbClr val="FF0000"/>
                </a:solidFill>
              </a:rPr>
              <a:t>(</a:t>
            </a:r>
            <a:r>
              <a:rPr lang="ko-KR" altLang="en-US" sz="900" dirty="0">
                <a:solidFill>
                  <a:srgbClr val="FF0000"/>
                </a:solidFill>
              </a:rPr>
              <a:t>혹은 상차</a:t>
            </a:r>
            <a:r>
              <a:rPr lang="en-US" altLang="ko-KR" sz="900" dirty="0">
                <a:solidFill>
                  <a:srgbClr val="FF0000"/>
                </a:solidFill>
              </a:rPr>
              <a:t>/</a:t>
            </a:r>
            <a:r>
              <a:rPr lang="ko-KR" altLang="en-US" sz="900" dirty="0">
                <a:solidFill>
                  <a:srgbClr val="FF0000"/>
                </a:solidFill>
              </a:rPr>
              <a:t>하차</a:t>
            </a:r>
            <a:r>
              <a:rPr lang="en-US" altLang="ko-KR" sz="900" dirty="0">
                <a:solidFill>
                  <a:srgbClr val="FF0000"/>
                </a:solidFill>
              </a:rPr>
              <a:t>)</a:t>
            </a:r>
            <a:r>
              <a:rPr lang="ko-KR" altLang="en-US" sz="900" dirty="0">
                <a:solidFill>
                  <a:srgbClr val="FF0000"/>
                </a:solidFill>
              </a:rPr>
              <a:t>가 함께 있는 거점을 표시하는 방법 협의가 필요하다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solidFill>
                  <a:srgbClr val="FF0000"/>
                </a:solidFill>
              </a:rPr>
              <a:t>** </a:t>
            </a:r>
            <a:r>
              <a:rPr lang="ko-KR" altLang="en-US" sz="900" dirty="0" err="1">
                <a:solidFill>
                  <a:srgbClr val="FF0000"/>
                </a:solidFill>
              </a:rPr>
              <a:t>화면정의서에서</a:t>
            </a:r>
            <a:r>
              <a:rPr lang="ko-KR" altLang="en-US" sz="900" dirty="0">
                <a:solidFill>
                  <a:srgbClr val="FF0000"/>
                </a:solidFill>
              </a:rPr>
              <a:t> 각 주문에 대한 이동경로를 구분하기 위해 선 색상을 달리하였다</a:t>
            </a:r>
            <a:r>
              <a:rPr lang="en-US" altLang="ko-KR" sz="900" dirty="0">
                <a:solidFill>
                  <a:srgbClr val="FF0000"/>
                </a:solidFill>
              </a:rPr>
              <a:t>. </a:t>
            </a:r>
            <a:r>
              <a:rPr lang="ko-KR" altLang="en-US" sz="900" dirty="0">
                <a:solidFill>
                  <a:srgbClr val="FF0000"/>
                </a:solidFill>
              </a:rPr>
              <a:t>원래는 같은 색상이다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37705" y="67634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174" name="타원 173"/>
          <p:cNvSpPr/>
          <p:nvPr/>
        </p:nvSpPr>
        <p:spPr>
          <a:xfrm>
            <a:off x="8460184" y="3299932"/>
            <a:ext cx="72008" cy="720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75" name="그룹 174"/>
          <p:cNvGrpSpPr/>
          <p:nvPr/>
        </p:nvGrpSpPr>
        <p:grpSpPr>
          <a:xfrm>
            <a:off x="8325602" y="3393016"/>
            <a:ext cx="181190" cy="180000"/>
            <a:chOff x="3028744" y="3706236"/>
            <a:chExt cx="216024" cy="244741"/>
          </a:xfrm>
        </p:grpSpPr>
        <p:sp>
          <p:nvSpPr>
            <p:cNvPr id="176" name="모서리가 둥근 직사각형 175"/>
            <p:cNvSpPr/>
            <p:nvPr/>
          </p:nvSpPr>
          <p:spPr>
            <a:xfrm>
              <a:off x="3028744" y="3706236"/>
              <a:ext cx="216024" cy="244741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7" name="타원 176"/>
            <p:cNvSpPr/>
            <p:nvPr/>
          </p:nvSpPr>
          <p:spPr>
            <a:xfrm>
              <a:off x="3065934" y="3763470"/>
              <a:ext cx="144000" cy="144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8" name="타원 177"/>
            <p:cNvSpPr/>
            <p:nvPr/>
          </p:nvSpPr>
          <p:spPr>
            <a:xfrm>
              <a:off x="3130608" y="3823998"/>
              <a:ext cx="18000" cy="18000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91" name="표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242228"/>
              </p:ext>
            </p:extLst>
          </p:nvPr>
        </p:nvGraphicFramePr>
        <p:xfrm>
          <a:off x="4135512" y="4691066"/>
          <a:ext cx="3133890" cy="1618254"/>
        </p:xfrm>
        <a:graphic>
          <a:graphicData uri="http://schemas.openxmlformats.org/drawingml/2006/table">
            <a:tbl>
              <a:tblPr/>
              <a:tblGrid>
                <a:gridCol w="559905"/>
                <a:gridCol w="1008112"/>
                <a:gridCol w="648072"/>
                <a:gridCol w="720080"/>
                <a:gridCol w="137255"/>
                <a:gridCol w="60466"/>
              </a:tblGrid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14010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운송일자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파렛트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운송상태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도착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출발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11:15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도착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12:30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14009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운송일자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운송상태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출발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출발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13:00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도착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14008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운송일자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과자박스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운송상태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배차완료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출발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도착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95" name="그룹 94"/>
          <p:cNvGrpSpPr/>
          <p:nvPr/>
        </p:nvGrpSpPr>
        <p:grpSpPr>
          <a:xfrm>
            <a:off x="4016896" y="836712"/>
            <a:ext cx="3445791" cy="5588677"/>
            <a:chOff x="4016896" y="836712"/>
            <a:chExt cx="3445791" cy="5588677"/>
          </a:xfrm>
        </p:grpSpPr>
        <p:grpSp>
          <p:nvGrpSpPr>
            <p:cNvPr id="107" name="그룹 106"/>
            <p:cNvGrpSpPr/>
            <p:nvPr/>
          </p:nvGrpSpPr>
          <p:grpSpPr>
            <a:xfrm>
              <a:off x="4016896" y="836712"/>
              <a:ext cx="3445791" cy="5588677"/>
              <a:chOff x="4016896" y="836712"/>
              <a:chExt cx="3445791" cy="5588677"/>
            </a:xfrm>
          </p:grpSpPr>
          <p:sp>
            <p:nvSpPr>
              <p:cNvPr id="113" name="직사각형 112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직사각형 125"/>
              <p:cNvSpPr/>
              <p:nvPr/>
            </p:nvSpPr>
            <p:spPr>
              <a:xfrm>
                <a:off x="40210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왼쪽 화살표 129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08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1" name="타원 130"/>
          <p:cNvSpPr>
            <a:spLocks noChangeAspect="1"/>
          </p:cNvSpPr>
          <p:nvPr/>
        </p:nvSpPr>
        <p:spPr>
          <a:xfrm>
            <a:off x="3944888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4936580" y="1455311"/>
            <a:ext cx="1467148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위</a:t>
            </a:r>
            <a:r>
              <a:rPr lang="ko-KR" altLang="en-US" sz="2000" dirty="0" smtClean="0">
                <a:solidFill>
                  <a:schemeClr val="tx1"/>
                </a:solidFill>
              </a:rPr>
              <a:t>치관제</a:t>
            </a:r>
          </a:p>
        </p:txBody>
      </p:sp>
      <p:grpSp>
        <p:nvGrpSpPr>
          <p:cNvPr id="136" name="그룹 135"/>
          <p:cNvGrpSpPr/>
          <p:nvPr/>
        </p:nvGrpSpPr>
        <p:grpSpPr>
          <a:xfrm>
            <a:off x="4035722" y="1902145"/>
            <a:ext cx="3422849" cy="2673837"/>
            <a:chOff x="4035722" y="2691978"/>
            <a:chExt cx="3422850" cy="2784898"/>
          </a:xfrm>
        </p:grpSpPr>
        <p:pic>
          <p:nvPicPr>
            <p:cNvPr id="137" name="그림 13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265" b="20766"/>
            <a:stretch/>
          </p:blipFill>
          <p:spPr>
            <a:xfrm>
              <a:off x="4035722" y="2691978"/>
              <a:ext cx="3422850" cy="2784898"/>
            </a:xfrm>
            <a:prstGeom prst="rect">
              <a:avLst/>
            </a:prstGeom>
          </p:spPr>
        </p:pic>
        <p:grpSp>
          <p:nvGrpSpPr>
            <p:cNvPr id="138" name="그룹 137"/>
            <p:cNvGrpSpPr/>
            <p:nvPr/>
          </p:nvGrpSpPr>
          <p:grpSpPr>
            <a:xfrm>
              <a:off x="5607845" y="3852420"/>
              <a:ext cx="358682" cy="656702"/>
              <a:chOff x="5607845" y="3852420"/>
              <a:chExt cx="358682" cy="656702"/>
            </a:xfrm>
          </p:grpSpPr>
          <p:cxnSp>
            <p:nvCxnSpPr>
              <p:cNvPr id="148" name="구부러진 연결선 147"/>
              <p:cNvCxnSpPr/>
              <p:nvPr/>
            </p:nvCxnSpPr>
            <p:spPr>
              <a:xfrm rot="5400000">
                <a:off x="5846480" y="3895045"/>
                <a:ext cx="162671" cy="77422"/>
              </a:xfrm>
              <a:prstGeom prst="curvedConnector3">
                <a:avLst/>
              </a:prstGeom>
              <a:ln w="22225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구부러진 연결선 149"/>
              <p:cNvCxnSpPr/>
              <p:nvPr/>
            </p:nvCxnSpPr>
            <p:spPr>
              <a:xfrm rot="5400000">
                <a:off x="5715706" y="4047689"/>
                <a:ext cx="269375" cy="77422"/>
              </a:xfrm>
              <a:prstGeom prst="curvedConnector3">
                <a:avLst/>
              </a:prstGeom>
              <a:ln w="22225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구부러진 연결선 150"/>
              <p:cNvCxnSpPr/>
              <p:nvPr/>
            </p:nvCxnSpPr>
            <p:spPr>
              <a:xfrm rot="16200000" flipH="1">
                <a:off x="5687022" y="4345749"/>
                <a:ext cx="288030" cy="38711"/>
              </a:xfrm>
              <a:prstGeom prst="curvedConnector3">
                <a:avLst/>
              </a:prstGeom>
              <a:ln w="22225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구부러진 연결선 151"/>
              <p:cNvCxnSpPr/>
              <p:nvPr/>
            </p:nvCxnSpPr>
            <p:spPr>
              <a:xfrm rot="10800000">
                <a:off x="5607845" y="4433888"/>
                <a:ext cx="242551" cy="75234"/>
              </a:xfrm>
              <a:prstGeom prst="curvedConnector3">
                <a:avLst/>
              </a:prstGeom>
              <a:ln w="22225">
                <a:solidFill>
                  <a:srgbClr val="0000F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9" name="구부러진 연결선 138"/>
            <p:cNvCxnSpPr/>
            <p:nvPr/>
          </p:nvCxnSpPr>
          <p:spPr>
            <a:xfrm rot="5400000">
              <a:off x="5903525" y="3212004"/>
              <a:ext cx="609458" cy="328612"/>
            </a:xfrm>
            <a:prstGeom prst="curvedConnector3">
              <a:avLst>
                <a:gd name="adj1" fmla="val 48958"/>
              </a:avLst>
            </a:prstGeom>
            <a:ln w="222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3" name="구부러진 연결선 152"/>
          <p:cNvCxnSpPr/>
          <p:nvPr/>
        </p:nvCxnSpPr>
        <p:spPr>
          <a:xfrm rot="5400000">
            <a:off x="5865838" y="3087253"/>
            <a:ext cx="162671" cy="77422"/>
          </a:xfrm>
          <a:prstGeom prst="curvedConnector3">
            <a:avLst/>
          </a:prstGeom>
          <a:ln w="22225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구부러진 연결선 153"/>
          <p:cNvCxnSpPr/>
          <p:nvPr/>
        </p:nvCxnSpPr>
        <p:spPr>
          <a:xfrm rot="5400000">
            <a:off x="5735064" y="3239897"/>
            <a:ext cx="269375" cy="77422"/>
          </a:xfrm>
          <a:prstGeom prst="curvedConnector3">
            <a:avLst/>
          </a:prstGeom>
          <a:ln w="22225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구부러진 연결선 154"/>
          <p:cNvCxnSpPr/>
          <p:nvPr/>
        </p:nvCxnSpPr>
        <p:spPr>
          <a:xfrm rot="16200000" flipH="1">
            <a:off x="5706372" y="3537961"/>
            <a:ext cx="288030" cy="38711"/>
          </a:xfrm>
          <a:prstGeom prst="curvedConnector3">
            <a:avLst/>
          </a:prstGeom>
          <a:ln w="22225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자유형 155"/>
          <p:cNvSpPr/>
          <p:nvPr/>
        </p:nvSpPr>
        <p:spPr>
          <a:xfrm>
            <a:off x="4804906" y="3593308"/>
            <a:ext cx="810082" cy="333199"/>
          </a:xfrm>
          <a:custGeom>
            <a:avLst/>
            <a:gdLst>
              <a:gd name="connsiteX0" fmla="*/ 810082 w 810082"/>
              <a:gd name="connsiteY0" fmla="*/ 46655 h 347039"/>
              <a:gd name="connsiteX1" fmla="*/ 726738 w 810082"/>
              <a:gd name="connsiteY1" fmla="*/ 125237 h 347039"/>
              <a:gd name="connsiteX2" fmla="*/ 657682 w 810082"/>
              <a:gd name="connsiteY2" fmla="*/ 29987 h 347039"/>
              <a:gd name="connsiteX3" fmla="*/ 588625 w 810082"/>
              <a:gd name="connsiteY3" fmla="*/ 15699 h 347039"/>
              <a:gd name="connsiteX4" fmla="*/ 388600 w 810082"/>
              <a:gd name="connsiteY4" fmla="*/ 237155 h 347039"/>
              <a:gd name="connsiteX5" fmla="*/ 169525 w 810082"/>
              <a:gd name="connsiteY5" fmla="*/ 284780 h 347039"/>
              <a:gd name="connsiteX6" fmla="*/ 117138 w 810082"/>
              <a:gd name="connsiteY6" fmla="*/ 260968 h 347039"/>
              <a:gd name="connsiteX7" fmla="*/ 126663 w 810082"/>
              <a:gd name="connsiteY7" fmla="*/ 191912 h 347039"/>
              <a:gd name="connsiteX8" fmla="*/ 117138 w 810082"/>
              <a:gd name="connsiteY8" fmla="*/ 251443 h 347039"/>
              <a:gd name="connsiteX9" fmla="*/ 14744 w 810082"/>
              <a:gd name="connsiteY9" fmla="*/ 332405 h 347039"/>
              <a:gd name="connsiteX10" fmla="*/ 2838 w 810082"/>
              <a:gd name="connsiteY10" fmla="*/ 346693 h 347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10082" h="347039">
                <a:moveTo>
                  <a:pt x="810082" y="46655"/>
                </a:moveTo>
                <a:cubicBezTo>
                  <a:pt x="781110" y="87335"/>
                  <a:pt x="752138" y="128015"/>
                  <a:pt x="726738" y="125237"/>
                </a:cubicBezTo>
                <a:cubicBezTo>
                  <a:pt x="701338" y="122459"/>
                  <a:pt x="680701" y="48243"/>
                  <a:pt x="657682" y="29987"/>
                </a:cubicBezTo>
                <a:cubicBezTo>
                  <a:pt x="634663" y="11731"/>
                  <a:pt x="633472" y="-18829"/>
                  <a:pt x="588625" y="15699"/>
                </a:cubicBezTo>
                <a:cubicBezTo>
                  <a:pt x="543778" y="50227"/>
                  <a:pt x="458450" y="192308"/>
                  <a:pt x="388600" y="237155"/>
                </a:cubicBezTo>
                <a:cubicBezTo>
                  <a:pt x="318750" y="282002"/>
                  <a:pt x="214769" y="280811"/>
                  <a:pt x="169525" y="284780"/>
                </a:cubicBezTo>
                <a:cubicBezTo>
                  <a:pt x="124281" y="288749"/>
                  <a:pt x="124282" y="276446"/>
                  <a:pt x="117138" y="260968"/>
                </a:cubicBezTo>
                <a:cubicBezTo>
                  <a:pt x="109994" y="245490"/>
                  <a:pt x="126663" y="193499"/>
                  <a:pt x="126663" y="191912"/>
                </a:cubicBezTo>
                <a:cubicBezTo>
                  <a:pt x="126663" y="190325"/>
                  <a:pt x="135791" y="228028"/>
                  <a:pt x="117138" y="251443"/>
                </a:cubicBezTo>
                <a:cubicBezTo>
                  <a:pt x="98485" y="274859"/>
                  <a:pt x="33794" y="316530"/>
                  <a:pt x="14744" y="332405"/>
                </a:cubicBezTo>
                <a:cubicBezTo>
                  <a:pt x="-4306" y="348280"/>
                  <a:pt x="-734" y="347486"/>
                  <a:pt x="2838" y="346693"/>
                </a:cubicBezTo>
              </a:path>
            </a:pathLst>
          </a:custGeom>
          <a:noFill/>
          <a:ln w="2222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위쪽 화살표 156"/>
          <p:cNvSpPr/>
          <p:nvPr/>
        </p:nvSpPr>
        <p:spPr>
          <a:xfrm>
            <a:off x="6228559" y="2042408"/>
            <a:ext cx="288000" cy="207386"/>
          </a:xfrm>
          <a:prstGeom prst="upArrow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58" name="위쪽 화살표 157"/>
          <p:cNvSpPr/>
          <p:nvPr/>
        </p:nvSpPr>
        <p:spPr>
          <a:xfrm>
            <a:off x="5023313" y="2097355"/>
            <a:ext cx="288000" cy="207386"/>
          </a:xfrm>
          <a:prstGeom prst="upArrow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59" name="위쪽 화살표 158"/>
          <p:cNvSpPr/>
          <p:nvPr/>
        </p:nvSpPr>
        <p:spPr>
          <a:xfrm>
            <a:off x="5868171" y="2846635"/>
            <a:ext cx="288000" cy="207386"/>
          </a:xfrm>
          <a:prstGeom prst="upArrow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60" name="위쪽 화살표 159"/>
          <p:cNvSpPr/>
          <p:nvPr/>
        </p:nvSpPr>
        <p:spPr>
          <a:xfrm>
            <a:off x="5712354" y="3526441"/>
            <a:ext cx="288000" cy="207386"/>
          </a:xfrm>
          <a:prstGeom prst="upArrow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61" name="위쪽 화살표 160"/>
          <p:cNvSpPr/>
          <p:nvPr/>
        </p:nvSpPr>
        <p:spPr>
          <a:xfrm>
            <a:off x="4660906" y="3731594"/>
            <a:ext cx="288000" cy="207386"/>
          </a:xfrm>
          <a:prstGeom prst="upArrow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62" name="사각형 설명선 161"/>
          <p:cNvSpPr/>
          <p:nvPr/>
        </p:nvSpPr>
        <p:spPr>
          <a:xfrm>
            <a:off x="5869137" y="2567428"/>
            <a:ext cx="397522" cy="249781"/>
          </a:xfrm>
          <a:prstGeom prst="wedgeRectCallou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출발</a:t>
            </a:r>
            <a:endParaRPr lang="en-US" altLang="ko-KR" sz="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08:10</a:t>
            </a:r>
            <a:endParaRPr lang="ko-KR" altLang="en-US" sz="600" dirty="0" smtClean="0">
              <a:solidFill>
                <a:schemeClr val="tx1"/>
              </a:solidFill>
            </a:endParaRPr>
          </a:p>
        </p:txBody>
      </p:sp>
      <p:sp>
        <p:nvSpPr>
          <p:cNvPr id="163" name="사각형 설명선 162"/>
          <p:cNvSpPr/>
          <p:nvPr/>
        </p:nvSpPr>
        <p:spPr>
          <a:xfrm>
            <a:off x="5729120" y="3225260"/>
            <a:ext cx="397522" cy="249781"/>
          </a:xfrm>
          <a:prstGeom prst="wedgeRectCallou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도착</a:t>
            </a:r>
            <a:r>
              <a:rPr lang="en-US" altLang="ko-KR" sz="600" dirty="0" smtClean="0">
                <a:solidFill>
                  <a:schemeClr val="tx1"/>
                </a:solidFill>
              </a:rPr>
              <a:t>09:30</a:t>
            </a:r>
            <a:endParaRPr lang="ko-KR" altLang="en-US" sz="600" dirty="0" smtClean="0">
              <a:solidFill>
                <a:schemeClr val="tx1"/>
              </a:solidFill>
            </a:endParaRPr>
          </a:p>
        </p:txBody>
      </p:sp>
      <p:sp>
        <p:nvSpPr>
          <p:cNvPr id="164" name="사각형 설명선 163"/>
          <p:cNvSpPr/>
          <p:nvPr/>
        </p:nvSpPr>
        <p:spPr>
          <a:xfrm>
            <a:off x="4670158" y="3272262"/>
            <a:ext cx="397522" cy="392481"/>
          </a:xfrm>
          <a:prstGeom prst="wedgeRectCallou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도</a:t>
            </a:r>
            <a:r>
              <a:rPr lang="ko-KR" altLang="en-US" sz="600" dirty="0">
                <a:solidFill>
                  <a:schemeClr val="tx1"/>
                </a:solidFill>
              </a:rPr>
              <a:t>착</a:t>
            </a:r>
            <a:endParaRPr lang="en-US" altLang="ko-KR" sz="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10:20</a:t>
            </a:r>
          </a:p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출</a:t>
            </a:r>
            <a:r>
              <a:rPr lang="ko-KR" altLang="en-US" sz="600" dirty="0">
                <a:solidFill>
                  <a:schemeClr val="tx1"/>
                </a:solidFill>
              </a:rPr>
              <a:t>발</a:t>
            </a:r>
            <a:endParaRPr lang="en-US" altLang="ko-KR" sz="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10:10</a:t>
            </a:r>
            <a:endParaRPr lang="ko-KR" altLang="en-US" sz="600" dirty="0" smtClean="0">
              <a:solidFill>
                <a:schemeClr val="tx1"/>
              </a:solidFill>
            </a:endParaRPr>
          </a:p>
        </p:txBody>
      </p:sp>
      <p:sp>
        <p:nvSpPr>
          <p:cNvPr id="165" name="타원 164"/>
          <p:cNvSpPr>
            <a:spLocks noChangeAspect="1"/>
          </p:cNvSpPr>
          <p:nvPr/>
        </p:nvSpPr>
        <p:spPr>
          <a:xfrm>
            <a:off x="5703681" y="2492982"/>
            <a:ext cx="216000" cy="207386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66" name="직사각형 165"/>
          <p:cNvSpPr/>
          <p:nvPr/>
        </p:nvSpPr>
        <p:spPr>
          <a:xfrm>
            <a:off x="4016896" y="4683983"/>
            <a:ext cx="3427122" cy="51114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67" name="타원 166"/>
          <p:cNvSpPr>
            <a:spLocks noChangeAspect="1"/>
          </p:cNvSpPr>
          <p:nvPr/>
        </p:nvSpPr>
        <p:spPr>
          <a:xfrm>
            <a:off x="4021210" y="4575983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68" name="타원 167"/>
          <p:cNvSpPr/>
          <p:nvPr/>
        </p:nvSpPr>
        <p:spPr>
          <a:xfrm>
            <a:off x="4815334" y="4305675"/>
            <a:ext cx="72008" cy="58582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80" name="그룹 179"/>
          <p:cNvGrpSpPr/>
          <p:nvPr/>
        </p:nvGrpSpPr>
        <p:grpSpPr>
          <a:xfrm>
            <a:off x="7100515" y="2131121"/>
            <a:ext cx="216024" cy="234982"/>
            <a:chOff x="3028744" y="3706236"/>
            <a:chExt cx="216024" cy="244741"/>
          </a:xfrm>
        </p:grpSpPr>
        <p:sp>
          <p:nvSpPr>
            <p:cNvPr id="181" name="모서리가 둥근 직사각형 180"/>
            <p:cNvSpPr/>
            <p:nvPr/>
          </p:nvSpPr>
          <p:spPr>
            <a:xfrm>
              <a:off x="3028744" y="3706236"/>
              <a:ext cx="216024" cy="244741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82" name="타원 181"/>
            <p:cNvSpPr/>
            <p:nvPr/>
          </p:nvSpPr>
          <p:spPr>
            <a:xfrm>
              <a:off x="3065934" y="3763470"/>
              <a:ext cx="144000" cy="144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83" name="타원 182"/>
            <p:cNvSpPr/>
            <p:nvPr/>
          </p:nvSpPr>
          <p:spPr>
            <a:xfrm>
              <a:off x="3130608" y="3823998"/>
              <a:ext cx="18000" cy="18000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84" name="타원 183"/>
          <p:cNvSpPr>
            <a:spLocks noChangeAspect="1"/>
          </p:cNvSpPr>
          <p:nvPr/>
        </p:nvSpPr>
        <p:spPr>
          <a:xfrm>
            <a:off x="6966024" y="1989355"/>
            <a:ext cx="216000" cy="207386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85" name="직사각형 184"/>
          <p:cNvSpPr/>
          <p:nvPr/>
        </p:nvSpPr>
        <p:spPr>
          <a:xfrm>
            <a:off x="4020758" y="5195123"/>
            <a:ext cx="3427122" cy="576063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86" name="표 1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300273"/>
              </p:ext>
            </p:extLst>
          </p:nvPr>
        </p:nvGraphicFramePr>
        <p:xfrm>
          <a:off x="4090631" y="1935235"/>
          <a:ext cx="1222409" cy="459732"/>
        </p:xfrm>
        <a:graphic>
          <a:graphicData uri="http://schemas.openxmlformats.org/drawingml/2006/table">
            <a:tbl>
              <a:tblPr/>
              <a:tblGrid>
                <a:gridCol w="792088"/>
                <a:gridCol w="430321"/>
              </a:tblGrid>
              <a:tr h="2298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배차건수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18000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98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처리건수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18000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8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8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467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9" name="직사각형 188"/>
          <p:cNvSpPr/>
          <p:nvPr/>
        </p:nvSpPr>
        <p:spPr>
          <a:xfrm>
            <a:off x="378341" y="3068960"/>
            <a:ext cx="1919872" cy="282364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2" name="직사각형 191"/>
          <p:cNvSpPr/>
          <p:nvPr/>
        </p:nvSpPr>
        <p:spPr>
          <a:xfrm>
            <a:off x="378341" y="2522009"/>
            <a:ext cx="1922400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관제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3" name="TextBox 192"/>
          <p:cNvSpPr txBox="1"/>
          <p:nvPr/>
        </p:nvSpPr>
        <p:spPr>
          <a:xfrm rot="5400000">
            <a:off x="2022341" y="2529348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382091" y="2802597"/>
            <a:ext cx="1918800" cy="2532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위치관제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6" name="그룹 195"/>
          <p:cNvGrpSpPr/>
          <p:nvPr/>
        </p:nvGrpSpPr>
        <p:grpSpPr>
          <a:xfrm>
            <a:off x="382238" y="1947262"/>
            <a:ext cx="1918504" cy="289849"/>
            <a:chOff x="5236340" y="1061547"/>
            <a:chExt cx="1925679" cy="289849"/>
          </a:xfrm>
        </p:grpSpPr>
        <p:sp>
          <p:nvSpPr>
            <p:cNvPr id="197" name="직사각형 196"/>
            <p:cNvSpPr/>
            <p:nvPr/>
          </p:nvSpPr>
          <p:spPr>
            <a:xfrm>
              <a:off x="5236340" y="1061547"/>
              <a:ext cx="1925679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배차관리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8" name="TextBox 197"/>
            <p:cNvSpPr txBox="1"/>
            <p:nvPr/>
          </p:nvSpPr>
          <p:spPr>
            <a:xfrm rot="5400000">
              <a:off x="6877468" y="1068362"/>
              <a:ext cx="288032" cy="27803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99" name="직사각형 198"/>
          <p:cNvSpPr/>
          <p:nvPr/>
        </p:nvSpPr>
        <p:spPr>
          <a:xfrm>
            <a:off x="382240" y="2233603"/>
            <a:ext cx="1918502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</a:t>
            </a:r>
          </a:p>
        </p:txBody>
      </p:sp>
      <p:sp>
        <p:nvSpPr>
          <p:cNvPr id="200" name="TextBox 199"/>
          <p:cNvSpPr txBox="1"/>
          <p:nvPr/>
        </p:nvSpPr>
        <p:spPr>
          <a:xfrm rot="5400000">
            <a:off x="2016715" y="2240941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6" name="직사각형 205"/>
          <p:cNvSpPr/>
          <p:nvPr/>
        </p:nvSpPr>
        <p:spPr>
          <a:xfrm>
            <a:off x="373323" y="83880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7" name="직사각형 206"/>
          <p:cNvSpPr/>
          <p:nvPr/>
        </p:nvSpPr>
        <p:spPr>
          <a:xfrm>
            <a:off x="2304857" y="838800"/>
            <a:ext cx="1513118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373855" y="838801"/>
            <a:ext cx="1925401" cy="5586588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9" name="타원 208"/>
          <p:cNvSpPr>
            <a:spLocks noChangeAspect="1"/>
          </p:cNvSpPr>
          <p:nvPr/>
        </p:nvSpPr>
        <p:spPr>
          <a:xfrm>
            <a:off x="269305" y="281902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210" name="그룹 209"/>
          <p:cNvGrpSpPr/>
          <p:nvPr/>
        </p:nvGrpSpPr>
        <p:grpSpPr>
          <a:xfrm>
            <a:off x="485310" y="964818"/>
            <a:ext cx="1690302" cy="844381"/>
            <a:chOff x="5598676" y="1108197"/>
            <a:chExt cx="1690302" cy="844381"/>
          </a:xfrm>
        </p:grpSpPr>
        <p:pic>
          <p:nvPicPr>
            <p:cNvPr id="211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2" name="직사각형 211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직사각형 212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4" name="TextBox 213"/>
          <p:cNvSpPr txBox="1"/>
          <p:nvPr/>
        </p:nvSpPr>
        <p:spPr>
          <a:xfrm>
            <a:off x="1004461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5" name="표 2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962445"/>
              </p:ext>
            </p:extLst>
          </p:nvPr>
        </p:nvGraphicFramePr>
        <p:xfrm>
          <a:off x="526604" y="6056932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81" name="TextBox 80"/>
          <p:cNvSpPr txBox="1"/>
          <p:nvPr/>
        </p:nvSpPr>
        <p:spPr>
          <a:xfrm>
            <a:off x="4382407" y="919076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720752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808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HCS-Mobile-05-1101</a:t>
            </a:r>
            <a:endParaRPr lang="ko-KR" altLang="en-US" dirty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990600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공지사항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/>
              <a:t>메뉴트리에서</a:t>
            </a:r>
            <a:r>
              <a:rPr lang="ko-KR" altLang="en-US" sz="900" dirty="0"/>
              <a:t> 공지사항 클릭하여 공지사항을 확인할 수 있는 화면으로 이동한다</a:t>
            </a:r>
            <a:r>
              <a:rPr lang="en-US" altLang="ko-KR" sz="900" dirty="0"/>
              <a:t>. . ( </a:t>
            </a:r>
            <a:r>
              <a:rPr lang="ko-KR" altLang="en-US" sz="900" dirty="0"/>
              <a:t>공지사항 최대 </a:t>
            </a:r>
            <a:r>
              <a:rPr lang="en-US" altLang="ko-KR" sz="900" dirty="0"/>
              <a:t>10</a:t>
            </a:r>
            <a:r>
              <a:rPr lang="ko-KR" altLang="en-US" sz="900" dirty="0"/>
              <a:t>개까지 저장 및 표출</a:t>
            </a:r>
            <a:r>
              <a:rPr lang="en-US" altLang="ko-KR" sz="900" dirty="0"/>
              <a:t>, </a:t>
            </a:r>
            <a:r>
              <a:rPr lang="ko-KR" altLang="en-US" sz="900" dirty="0"/>
              <a:t>공지번호와 관계없이 </a:t>
            </a:r>
            <a:r>
              <a:rPr lang="ko-KR" altLang="en-US" sz="900" dirty="0" err="1"/>
              <a:t>순번부여하여</a:t>
            </a:r>
            <a:r>
              <a:rPr lang="ko-KR" altLang="en-US" sz="900" dirty="0"/>
              <a:t> 표시함</a:t>
            </a:r>
            <a:r>
              <a:rPr lang="en-US" altLang="ko-KR" sz="900" dirty="0"/>
              <a:t>. </a:t>
            </a:r>
            <a:r>
              <a:rPr lang="ko-KR" altLang="en-US" sz="900" dirty="0"/>
              <a:t>제목이 길경우 </a:t>
            </a:r>
            <a:r>
              <a:rPr lang="en-US" altLang="ko-KR" sz="900" dirty="0"/>
              <a:t>… </a:t>
            </a:r>
            <a:r>
              <a:rPr lang="ko-KR" altLang="en-US" sz="900" dirty="0"/>
              <a:t>으로 표출한다</a:t>
            </a:r>
            <a:r>
              <a:rPr lang="en-US" altLang="ko-KR" sz="900" dirty="0"/>
              <a:t>.)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공지사항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grpSp>
        <p:nvGrpSpPr>
          <p:cNvPr id="54" name="그룹 53"/>
          <p:cNvGrpSpPr/>
          <p:nvPr/>
        </p:nvGrpSpPr>
        <p:grpSpPr>
          <a:xfrm>
            <a:off x="4008312" y="836712"/>
            <a:ext cx="3452611" cy="5588677"/>
            <a:chOff x="4020669" y="836712"/>
            <a:chExt cx="3452611" cy="5588677"/>
          </a:xfrm>
        </p:grpSpPr>
        <p:grpSp>
          <p:nvGrpSpPr>
            <p:cNvPr id="55" name="그룹 54"/>
            <p:cNvGrpSpPr/>
            <p:nvPr/>
          </p:nvGrpSpPr>
          <p:grpSpPr>
            <a:xfrm>
              <a:off x="4031605" y="836712"/>
              <a:ext cx="3441675" cy="5588677"/>
              <a:chOff x="128464" y="836712"/>
              <a:chExt cx="3441675" cy="5588677"/>
            </a:xfrm>
          </p:grpSpPr>
          <p:sp>
            <p:nvSpPr>
              <p:cNvPr id="66" name="직사각형 65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68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7" name="직사각형 56"/>
            <p:cNvSpPr/>
            <p:nvPr/>
          </p:nvSpPr>
          <p:spPr>
            <a:xfrm>
              <a:off x="5019080" y="1442954"/>
              <a:ext cx="1374080" cy="38159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 smtClean="0">
                  <a:solidFill>
                    <a:schemeClr val="tx1"/>
                  </a:solidFill>
                </a:rPr>
                <a:t> 공지사항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4020669" y="1437894"/>
              <a:ext cx="3441675" cy="40881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5" name="왼쪽 화살표 64"/>
            <p:cNvSpPr/>
            <p:nvPr/>
          </p:nvSpPr>
          <p:spPr>
            <a:xfrm>
              <a:off x="4111483" y="1484784"/>
              <a:ext cx="360041" cy="266269"/>
            </a:xfrm>
            <a:prstGeom prst="leftArrow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067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직사각형 70"/>
          <p:cNvSpPr/>
          <p:nvPr/>
        </p:nvSpPr>
        <p:spPr>
          <a:xfrm>
            <a:off x="352941" y="2791594"/>
            <a:ext cx="1919872" cy="282364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352941" y="2507353"/>
            <a:ext cx="1922400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관제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 rot="5400000">
            <a:off x="1996941" y="2515208"/>
            <a:ext cx="288032" cy="27596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356841" y="1942812"/>
            <a:ext cx="1918505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배차관리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356840" y="2228472"/>
            <a:ext cx="1918502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</a:t>
            </a:r>
          </a:p>
        </p:txBody>
      </p:sp>
      <p:sp>
        <p:nvSpPr>
          <p:cNvPr id="86" name="TextBox 85"/>
          <p:cNvSpPr txBox="1"/>
          <p:nvPr/>
        </p:nvSpPr>
        <p:spPr>
          <a:xfrm rot="5400000">
            <a:off x="1991315" y="2235810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 rot="5400000">
            <a:off x="1991314" y="1965063"/>
            <a:ext cx="288032" cy="27596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347923" y="83880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2273314" y="838800"/>
            <a:ext cx="1515443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348455" y="838801"/>
            <a:ext cx="1925401" cy="5586588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" name="타원 109"/>
          <p:cNvSpPr>
            <a:spLocks noChangeAspect="1"/>
          </p:cNvSpPr>
          <p:nvPr/>
        </p:nvSpPr>
        <p:spPr>
          <a:xfrm>
            <a:off x="262979" y="280429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111" name="그룹 110"/>
          <p:cNvGrpSpPr/>
          <p:nvPr/>
        </p:nvGrpSpPr>
        <p:grpSpPr>
          <a:xfrm>
            <a:off x="459910" y="964818"/>
            <a:ext cx="1690302" cy="844381"/>
            <a:chOff x="5598676" y="1108197"/>
            <a:chExt cx="1690302" cy="844381"/>
          </a:xfrm>
        </p:grpSpPr>
        <p:pic>
          <p:nvPicPr>
            <p:cNvPr id="112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" name="직사각형 112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15" name="TextBox 114"/>
          <p:cNvSpPr txBox="1"/>
          <p:nvPr/>
        </p:nvSpPr>
        <p:spPr>
          <a:xfrm>
            <a:off x="979061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6" name="표 1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120568"/>
              </p:ext>
            </p:extLst>
          </p:nvPr>
        </p:nvGraphicFramePr>
        <p:xfrm>
          <a:off x="501204" y="6056932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18" name="타원 117"/>
          <p:cNvSpPr>
            <a:spLocks noChangeAspect="1"/>
          </p:cNvSpPr>
          <p:nvPr/>
        </p:nvSpPr>
        <p:spPr>
          <a:xfrm>
            <a:off x="967160" y="2848842"/>
            <a:ext cx="179984" cy="179984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N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119" name="표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915647"/>
              </p:ext>
            </p:extLst>
          </p:nvPr>
        </p:nvGraphicFramePr>
        <p:xfrm>
          <a:off x="4169420" y="1988840"/>
          <a:ext cx="3133890" cy="3955732"/>
        </p:xfrm>
        <a:graphic>
          <a:graphicData uri="http://schemas.openxmlformats.org/drawingml/2006/table">
            <a:tbl>
              <a:tblPr/>
              <a:tblGrid>
                <a:gridCol w="613610"/>
                <a:gridCol w="954407"/>
                <a:gridCol w="648072"/>
                <a:gridCol w="720080"/>
                <a:gridCol w="137255"/>
                <a:gridCol w="60466"/>
              </a:tblGrid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구분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법인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2015-11-10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마감처리 순서 및 마감해제 처리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구분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HCI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2015-10-05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차량관제 시스템 오픈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0" name="타원 119"/>
          <p:cNvSpPr>
            <a:spLocks noChangeAspect="1"/>
          </p:cNvSpPr>
          <p:nvPr/>
        </p:nvSpPr>
        <p:spPr>
          <a:xfrm>
            <a:off x="6295752" y="2323480"/>
            <a:ext cx="179984" cy="179984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N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 rot="10800000">
            <a:off x="6988622" y="2141240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 rot="10800000">
            <a:off x="7007324" y="2694553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336842" y="918307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20752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726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514962"/>
              </p:ext>
            </p:extLst>
          </p:nvPr>
        </p:nvGraphicFramePr>
        <p:xfrm>
          <a:off x="513904" y="1988840"/>
          <a:ext cx="3133890" cy="3596120"/>
        </p:xfrm>
        <a:graphic>
          <a:graphicData uri="http://schemas.openxmlformats.org/drawingml/2006/table">
            <a:tbl>
              <a:tblPr/>
              <a:tblGrid>
                <a:gridCol w="613610"/>
                <a:gridCol w="954407"/>
                <a:gridCol w="648072"/>
                <a:gridCol w="720080"/>
                <a:gridCol w="137255"/>
                <a:gridCol w="60466"/>
              </a:tblGrid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구분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법인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일자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2015-11-10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마감처리 순서 및 마감해제 처리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구분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HCI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일자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2015-10-05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차량관제 시스템 오픈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HCS-Mobile-05-1102</a:t>
            </a:r>
            <a:endParaRPr lang="ko-KR" altLang="en-US" dirty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Home &gt; </a:t>
            </a:r>
            <a:r>
              <a:rPr lang="ko-KR" altLang="en-US" dirty="0" smtClean="0"/>
              <a:t>공지사항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/>
              <a:t>메뉴트리에서</a:t>
            </a:r>
            <a:r>
              <a:rPr lang="ko-KR" altLang="en-US" sz="900" dirty="0"/>
              <a:t> 공지사항 클릭하여 공지사항을 확인할 수 있는 화면으로 이동한다</a:t>
            </a:r>
            <a:r>
              <a:rPr lang="en-US" altLang="ko-KR" sz="900" dirty="0"/>
              <a:t>. ( </a:t>
            </a:r>
            <a:r>
              <a:rPr lang="ko-KR" altLang="en-US" sz="900" dirty="0"/>
              <a:t>공지사항 최대 </a:t>
            </a:r>
            <a:r>
              <a:rPr lang="en-US" altLang="ko-KR" sz="900" dirty="0"/>
              <a:t>10</a:t>
            </a:r>
            <a:r>
              <a:rPr lang="ko-KR" altLang="en-US" sz="900" dirty="0"/>
              <a:t>개까지 저장 및 표출</a:t>
            </a:r>
            <a:r>
              <a:rPr lang="en-US" altLang="ko-KR" sz="900" dirty="0"/>
              <a:t>, </a:t>
            </a:r>
            <a:r>
              <a:rPr lang="ko-KR" altLang="en-US" sz="900" dirty="0"/>
              <a:t>공지번호와 관계없이 </a:t>
            </a:r>
            <a:r>
              <a:rPr lang="ko-KR" altLang="en-US" sz="900" dirty="0" err="1"/>
              <a:t>순번부여하여</a:t>
            </a:r>
            <a:r>
              <a:rPr lang="ko-KR" altLang="en-US" sz="900" dirty="0"/>
              <a:t> 표시함</a:t>
            </a:r>
            <a:r>
              <a:rPr lang="en-US" altLang="ko-KR" sz="900" dirty="0"/>
              <a:t>. </a:t>
            </a:r>
            <a:r>
              <a:rPr lang="ko-KR" altLang="en-US" sz="900" dirty="0"/>
              <a:t>제목이 길경우 </a:t>
            </a:r>
            <a:r>
              <a:rPr lang="en-US" altLang="ko-KR" sz="900" dirty="0"/>
              <a:t>… </a:t>
            </a:r>
            <a:r>
              <a:rPr lang="ko-KR" altLang="en-US" sz="900" dirty="0"/>
              <a:t>으로 표출한다</a:t>
            </a:r>
            <a:r>
              <a:rPr lang="en-US" altLang="ko-KR" sz="900" dirty="0" smtClean="0"/>
              <a:t>.)</a:t>
            </a:r>
            <a:endParaRPr lang="en-US" altLang="ko-KR" sz="900" dirty="0"/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en-US" altLang="ko-KR" dirty="0" smtClean="0"/>
              <a:t> </a:t>
            </a:r>
            <a:r>
              <a:rPr lang="ko-KR" altLang="en-US" dirty="0" smtClean="0"/>
              <a:t>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4008312" y="836712"/>
            <a:ext cx="3452611" cy="5588677"/>
            <a:chOff x="4020669" y="836712"/>
            <a:chExt cx="3452611" cy="5588677"/>
          </a:xfrm>
        </p:grpSpPr>
        <p:grpSp>
          <p:nvGrpSpPr>
            <p:cNvPr id="29" name="그룹 28"/>
            <p:cNvGrpSpPr/>
            <p:nvPr/>
          </p:nvGrpSpPr>
          <p:grpSpPr>
            <a:xfrm>
              <a:off x="4031605" y="836712"/>
              <a:ext cx="3441675" cy="5588677"/>
              <a:chOff x="128464" y="836712"/>
              <a:chExt cx="3441675" cy="5588677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3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6" name="직사각형 75"/>
            <p:cNvSpPr/>
            <p:nvPr/>
          </p:nvSpPr>
          <p:spPr>
            <a:xfrm>
              <a:off x="4893349" y="1442954"/>
              <a:ext cx="2081435" cy="38159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smtClean="0">
                  <a:solidFill>
                    <a:schemeClr val="tx1"/>
                  </a:solidFill>
                </a:rPr>
                <a:t> 공지사항 상세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4020669" y="1437894"/>
              <a:ext cx="3441675" cy="40881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8" name="왼쪽 화살표 77"/>
            <p:cNvSpPr/>
            <p:nvPr/>
          </p:nvSpPr>
          <p:spPr>
            <a:xfrm>
              <a:off x="4111483" y="1484784"/>
              <a:ext cx="360041" cy="266269"/>
            </a:xfrm>
            <a:prstGeom prst="leftArrow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359616" y="839259"/>
            <a:ext cx="3443439" cy="5588677"/>
            <a:chOff x="4031605" y="836712"/>
            <a:chExt cx="3443439" cy="5588677"/>
          </a:xfrm>
        </p:grpSpPr>
        <p:grpSp>
          <p:nvGrpSpPr>
            <p:cNvPr id="81" name="그룹 80"/>
            <p:cNvGrpSpPr/>
            <p:nvPr/>
          </p:nvGrpSpPr>
          <p:grpSpPr>
            <a:xfrm>
              <a:off x="4031605" y="836712"/>
              <a:ext cx="3441675" cy="5588677"/>
              <a:chOff x="128464" y="836712"/>
              <a:chExt cx="3441675" cy="5588677"/>
            </a:xfrm>
          </p:grpSpPr>
          <p:sp>
            <p:nvSpPr>
              <p:cNvPr id="86" name="직사각형 85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직사각형 86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89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2" name="직사각형 81"/>
            <p:cNvSpPr/>
            <p:nvPr/>
          </p:nvSpPr>
          <p:spPr>
            <a:xfrm>
              <a:off x="5019080" y="1442954"/>
              <a:ext cx="1374080" cy="38159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 smtClean="0">
                  <a:solidFill>
                    <a:schemeClr val="tx1"/>
                  </a:solidFill>
                </a:rPr>
                <a:t> 공지사항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033369" y="1437894"/>
              <a:ext cx="3441675" cy="40881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4" name="왼쪽 화살표 83"/>
            <p:cNvSpPr/>
            <p:nvPr/>
          </p:nvSpPr>
          <p:spPr>
            <a:xfrm>
              <a:off x="4111483" y="1484784"/>
              <a:ext cx="360041" cy="266269"/>
            </a:xfrm>
            <a:prstGeom prst="leftArrow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84465"/>
              </p:ext>
            </p:extLst>
          </p:nvPr>
        </p:nvGraphicFramePr>
        <p:xfrm>
          <a:off x="4171135" y="2013223"/>
          <a:ext cx="3160480" cy="2718467"/>
        </p:xfrm>
        <a:graphic>
          <a:graphicData uri="http://schemas.openxmlformats.org/drawingml/2006/table">
            <a:tbl>
              <a:tblPr/>
              <a:tblGrid>
                <a:gridCol w="1069897"/>
                <a:gridCol w="2090583"/>
              </a:tblGrid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마감처리 순서 및 마감해제 처리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법인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728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마감처리 순서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2.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3.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마감해제 처리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2.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3.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977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등록자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등록일자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2015-11-10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8" name="타원 37"/>
          <p:cNvSpPr>
            <a:spLocks noChangeAspect="1"/>
          </p:cNvSpPr>
          <p:nvPr/>
        </p:nvSpPr>
        <p:spPr>
          <a:xfrm>
            <a:off x="2684784" y="2168896"/>
            <a:ext cx="179984" cy="179984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N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 rot="10800000">
            <a:off x="3303514" y="2024057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 rot="10800000">
            <a:off x="2314393" y="2259622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25052" y="1973257"/>
            <a:ext cx="3108832" cy="37562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공지사항 상세 화면입니다</a:t>
            </a:r>
            <a:r>
              <a:rPr lang="en-US" altLang="ko-KR" smtClean="0"/>
              <a:t>.</a:t>
            </a:r>
            <a:endParaRPr lang="ko-KR" altLang="en-US"/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4364225" y="91797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28193" y="93063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266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tx1"/>
          </a:solidFill>
        </a:ln>
      </a:spPr>
      <a:bodyPr lIns="36000" rIns="36000" rtlCol="0" anchor="ctr"/>
      <a:lstStyle>
        <a:defPPr algn="ctr">
          <a:defRPr sz="8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>
        <a:spAutoFit/>
      </a:bodyPr>
      <a:lstStyle>
        <a:defPPr>
          <a:defRPr kumimoji="0" sz="800" dirty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tx1"/>
          </a:solidFill>
        </a:ln>
      </a:spPr>
      <a:bodyPr lIns="36000" rIns="36000" rtlCol="0" anchor="ctr"/>
      <a:lstStyle>
        <a:defPPr algn="ctr">
          <a:defRPr sz="8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>
        <a:spAutoFit/>
      </a:bodyPr>
      <a:lstStyle>
        <a:defPPr>
          <a:defRPr kumimoji="0" sz="800" dirty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tx1"/>
          </a:solidFill>
        </a:ln>
      </a:spPr>
      <a:bodyPr lIns="36000" rIns="36000" rtlCol="0" anchor="ctr"/>
      <a:lstStyle>
        <a:defPPr algn="ctr">
          <a:defRPr sz="8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>
        <a:spAutoFit/>
      </a:bodyPr>
      <a:lstStyle>
        <a:defPPr>
          <a:defRPr kumimoji="0" sz="800" dirty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tx1"/>
          </a:solidFill>
        </a:ln>
      </a:spPr>
      <a:bodyPr lIns="36000" rIns="36000" rtlCol="0" anchor="ctr"/>
      <a:lstStyle>
        <a:defPPr algn="ctr">
          <a:defRPr sz="8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>
        <a:spAutoFit/>
      </a:bodyPr>
      <a:lstStyle>
        <a:defPPr>
          <a:defRPr kumimoji="0" sz="800" dirty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tx1"/>
          </a:solidFill>
        </a:ln>
      </a:spPr>
      <a:bodyPr lIns="36000" rIns="36000" rtlCol="0" anchor="ctr"/>
      <a:lstStyle>
        <a:defPPr algn="ctr">
          <a:defRPr sz="8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>
        <a:spAutoFit/>
      </a:bodyPr>
      <a:lstStyle>
        <a:defPPr>
          <a:defRPr kumimoji="0" sz="800" dirty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44058</TotalTime>
  <Words>17645</Words>
  <Application>Microsoft Office PowerPoint</Application>
  <PresentationFormat>A4 용지(210x297mm)</PresentationFormat>
  <Paragraphs>8240</Paragraphs>
  <Slides>96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96</vt:i4>
      </vt:variant>
    </vt:vector>
  </HeadingPairs>
  <TitlesOfParts>
    <vt:vector size="116" baseType="lpstr">
      <vt:lpstr>YouandiModern HeadBold</vt:lpstr>
      <vt:lpstr>YouandiModern HeadRegular</vt:lpstr>
      <vt:lpstr>굴림</vt:lpstr>
      <vt:lpstr>나눔바른고딕</vt:lpstr>
      <vt:lpstr>나눔바른고딕 Light</vt:lpstr>
      <vt:lpstr>돋움</vt:lpstr>
      <vt:lpstr>맑은 고딕</vt:lpstr>
      <vt:lpstr>바탕체</vt:lpstr>
      <vt:lpstr>현대체 mediurr</vt:lpstr>
      <vt:lpstr>Arial</vt:lpstr>
      <vt:lpstr>Calibri</vt:lpstr>
      <vt:lpstr>Tahoma</vt:lpstr>
      <vt:lpstr>Times New Roman</vt:lpstr>
      <vt:lpstr>Webdings</vt:lpstr>
      <vt:lpstr>Wingdings</vt:lpstr>
      <vt:lpstr>Office 테마</vt:lpstr>
      <vt:lpstr>2_Office 테마</vt:lpstr>
      <vt:lpstr>3_Office 테마</vt:lpstr>
      <vt:lpstr>6_Office 테마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HCS-Admin-00-1401</vt:lpstr>
      <vt:lpstr>HCS-Admin-00-1402</vt:lpstr>
      <vt:lpstr>HCS-Admin-00-1403</vt:lpstr>
      <vt:lpstr>HCS-Admin-00-1406</vt:lpstr>
      <vt:lpstr>HCS-Admin-00-1404</vt:lpstr>
      <vt:lpstr>HCS-Admin-00-1408</vt:lpstr>
      <vt:lpstr>HCS-Admin-00-1408</vt:lpstr>
      <vt:lpstr>HCS-Admin-00-1408</vt:lpstr>
      <vt:lpstr>HCS-Admin-00-1408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HCS-Mobile-01-1106</vt:lpstr>
      <vt:lpstr>HCS-Mobile-01-1107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디씨 컴갤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snoopy</dc:creator>
  <cp:lastModifiedBy>duk sun</cp:lastModifiedBy>
  <cp:revision>9437</cp:revision>
  <cp:lastPrinted>2015-12-03T06:29:22Z</cp:lastPrinted>
  <dcterms:created xsi:type="dcterms:W3CDTF">2008-11-10T23:45:54Z</dcterms:created>
  <dcterms:modified xsi:type="dcterms:W3CDTF">2017-01-24T07:54:01Z</dcterms:modified>
</cp:coreProperties>
</file>